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2" r:id="rId4"/>
    <p:sldId id="273" r:id="rId5"/>
    <p:sldId id="265" r:id="rId6"/>
    <p:sldId id="269" r:id="rId7"/>
    <p:sldId id="271" r:id="rId8"/>
    <p:sldId id="259" r:id="rId9"/>
    <p:sldId id="260" r:id="rId10"/>
    <p:sldId id="261" r:id="rId11"/>
    <p:sldId id="294" r:id="rId12"/>
    <p:sldId id="295" r:id="rId13"/>
    <p:sldId id="262" r:id="rId14"/>
    <p:sldId id="263" r:id="rId15"/>
    <p:sldId id="275" r:id="rId16"/>
    <p:sldId id="276" r:id="rId17"/>
    <p:sldId id="277" r:id="rId18"/>
    <p:sldId id="278" r:id="rId19"/>
    <p:sldId id="279" r:id="rId20"/>
    <p:sldId id="281" r:id="rId21"/>
    <p:sldId id="282" r:id="rId22"/>
    <p:sldId id="283" r:id="rId23"/>
    <p:sldId id="285" r:id="rId24"/>
    <p:sldId id="286" r:id="rId25"/>
    <p:sldId id="288" r:id="rId26"/>
    <p:sldId id="257" r:id="rId27"/>
    <p:sldId id="258" r:id="rId28"/>
    <p:sldId id="289" r:id="rId29"/>
    <p:sldId id="290" r:id="rId30"/>
    <p:sldId id="291" r:id="rId31"/>
    <p:sldId id="292" r:id="rId32"/>
    <p:sldId id="296" r:id="rId33"/>
    <p:sldId id="298" r:id="rId34"/>
    <p:sldId id="297" r:id="rId35"/>
    <p:sldId id="299" r:id="rId36"/>
    <p:sldId id="293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20" r:id="rId45"/>
    <p:sldId id="323" r:id="rId46"/>
    <p:sldId id="307" r:id="rId47"/>
    <p:sldId id="308" r:id="rId48"/>
    <p:sldId id="309" r:id="rId49"/>
    <p:sldId id="317" r:id="rId50"/>
    <p:sldId id="318" r:id="rId51"/>
    <p:sldId id="319" r:id="rId52"/>
    <p:sldId id="310" r:id="rId53"/>
    <p:sldId id="311" r:id="rId54"/>
    <p:sldId id="324" r:id="rId5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968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01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190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80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587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872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912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594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866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648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33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CF0D7-567A-4167-9F52-2D54DE92D1A6}" type="datetimeFigureOut">
              <a:rPr lang="hr-HR" smtClean="0"/>
              <a:t>16.12.2025.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5AE5-5B0E-42E5-9DFF-FBA75F7EFA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27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988424" cy="3960440"/>
          </a:xfrm>
        </p:spPr>
        <p:txBody>
          <a:bodyPr>
            <a:normAutofit/>
          </a:bodyPr>
          <a:lstStyle/>
          <a:p>
            <a:r>
              <a:rPr lang="hr-HR" b="1" dirty="0" smtClean="0"/>
              <a:t>PRIMJENA </a:t>
            </a:r>
            <a:br>
              <a:rPr lang="hr-HR" b="1" dirty="0" smtClean="0"/>
            </a:br>
            <a:r>
              <a:rPr lang="hr-HR" b="1" dirty="0" smtClean="0"/>
              <a:t>INSTRUMENATA MPP-a  u postupcima u kojima se primjenjuju odredbe obiteljskog prava</a:t>
            </a:r>
            <a:endParaRPr lang="hr-HR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03648" y="5157192"/>
            <a:ext cx="6400800" cy="1032520"/>
          </a:xfrm>
        </p:spPr>
        <p:txBody>
          <a:bodyPr>
            <a:normAutofit fontScale="92500" lnSpcReduction="10000"/>
          </a:bodyPr>
          <a:lstStyle/>
          <a:p>
            <a:r>
              <a:rPr lang="hr-HR" dirty="0" err="1" smtClean="0">
                <a:solidFill>
                  <a:srgbClr val="002060"/>
                </a:solidFill>
              </a:rPr>
              <a:t>Tijana</a:t>
            </a:r>
            <a:r>
              <a:rPr lang="hr-HR" dirty="0" smtClean="0">
                <a:solidFill>
                  <a:srgbClr val="002060"/>
                </a:solidFill>
              </a:rPr>
              <a:t> Kokić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Sutkinja Općinskog građanskog suda</a:t>
            </a:r>
            <a:endParaRPr lang="hr-H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71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4000" dirty="0" smtClean="0"/>
              <a:t>ŠTO AKO ? </a:t>
            </a:r>
          </a:p>
          <a:p>
            <a:pPr marL="0" indent="0" algn="just">
              <a:buNone/>
            </a:pPr>
            <a:r>
              <a:rPr lang="hr-HR" dirty="0" smtClean="0"/>
              <a:t>Predlože da se ročište zakaže u vrijeme Božićnih blagdana jer tada dolaze u RH s obzirom žive i rade u Dublinu  </a:t>
            </a:r>
          </a:p>
          <a:p>
            <a:pPr marL="0" indent="0" algn="just">
              <a:buNone/>
            </a:pPr>
            <a:r>
              <a:rPr lang="hr-HR" dirty="0"/>
              <a:t>i</a:t>
            </a:r>
            <a:r>
              <a:rPr lang="hr-HR" dirty="0" smtClean="0"/>
              <a:t>li</a:t>
            </a:r>
          </a:p>
          <a:p>
            <a:pPr marL="0" indent="0" algn="just">
              <a:buNone/>
            </a:pPr>
            <a:r>
              <a:rPr lang="hr-HR" dirty="0" smtClean="0"/>
              <a:t>Predlažu </a:t>
            </a:r>
            <a:r>
              <a:rPr lang="hr-HR" dirty="0"/>
              <a:t>da im se pismena dostave na adresu u </a:t>
            </a:r>
            <a:r>
              <a:rPr lang="hr-HR" dirty="0" smtClean="0"/>
              <a:t>Berlinu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POSTOJI  LI  IPAK  PREKOGRANIČNI  ELEMENT 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0517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7606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b="1" dirty="0" smtClean="0"/>
              <a:t>Najčešći </a:t>
            </a:r>
            <a:r>
              <a:rPr lang="hr-HR" b="1" dirty="0"/>
              <a:t>temelj </a:t>
            </a:r>
            <a:r>
              <a:rPr lang="hr-HR" dirty="0"/>
              <a:t>za </a:t>
            </a:r>
            <a:r>
              <a:rPr lang="hr-HR" dirty="0" smtClean="0"/>
              <a:t>utvrđivanje nadležnosti i mjerodavnog prava </a:t>
            </a:r>
            <a:r>
              <a:rPr lang="hr-HR" dirty="0"/>
              <a:t>je pojam </a:t>
            </a:r>
            <a:r>
              <a:rPr lang="hr-HR" b="1" dirty="0" smtClean="0"/>
              <a:t>uobičajenog </a:t>
            </a:r>
            <a:r>
              <a:rPr lang="hr-HR" b="1" dirty="0"/>
              <a:t>boravišta </a:t>
            </a:r>
            <a:r>
              <a:rPr lang="hr-HR" dirty="0"/>
              <a:t>( tu  pomaže čl.5. ZMPP-a) </a:t>
            </a:r>
          </a:p>
          <a:p>
            <a:pPr marL="0" indent="0" algn="just">
              <a:buNone/>
            </a:pPr>
            <a:r>
              <a:rPr lang="hr-HR" dirty="0"/>
              <a:t>Tzv. „autonoman koncept“ – </a:t>
            </a:r>
            <a:r>
              <a:rPr lang="hr-HR" b="1" dirty="0"/>
              <a:t>nema definiciju </a:t>
            </a:r>
            <a:r>
              <a:rPr lang="hr-HR" dirty="0"/>
              <a:t>niti u jednom pravnom instrumentu, a također je i </a:t>
            </a:r>
            <a:r>
              <a:rPr lang="hr-HR" b="1" dirty="0"/>
              <a:t>individualiziran</a:t>
            </a:r>
            <a:r>
              <a:rPr lang="hr-HR" dirty="0"/>
              <a:t>,  jer se određuje  </a:t>
            </a:r>
            <a:r>
              <a:rPr lang="hr-HR" b="1" dirty="0"/>
              <a:t>za svakog pojedinog sudionika</a:t>
            </a:r>
            <a:r>
              <a:rPr lang="hr-HR" dirty="0"/>
              <a:t> postupka posebno kao i za </a:t>
            </a:r>
            <a:r>
              <a:rPr lang="hr-HR" b="1" dirty="0"/>
              <a:t>svaki pojedini postupak posebno</a:t>
            </a:r>
            <a:r>
              <a:rPr lang="hr-HR" dirty="0"/>
              <a:t>. </a:t>
            </a:r>
            <a:endParaRPr lang="hr-HR" dirty="0" smtClean="0"/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-samo za prekogranične predmete, u tuzemnim nemamo taj koncept već prebivalište i/ili boravište</a:t>
            </a:r>
            <a:endParaRPr lang="hr-HR" dirty="0"/>
          </a:p>
          <a:p>
            <a:pPr marL="0" indent="0" algn="just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056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VAŽNO </a:t>
            </a:r>
            <a:r>
              <a:rPr lang="hr-HR" dirty="0"/>
              <a:t>– </a:t>
            </a:r>
            <a:r>
              <a:rPr lang="hr-HR" b="1" dirty="0"/>
              <a:t>UOBIČAJENO BORAVIŠTE NIJE PREBIVALIŠTE ili BORAVIŠTE</a:t>
            </a:r>
            <a:r>
              <a:rPr lang="hr-HR" dirty="0"/>
              <a:t> kako je isto propisano Zakonom o prebivalištu ( NN 144/12, 158/13 i 114/22).</a:t>
            </a:r>
          </a:p>
          <a:p>
            <a:pPr marL="0" indent="0">
              <a:buNone/>
            </a:pPr>
            <a:r>
              <a:rPr lang="hr-HR" dirty="0" smtClean="0"/>
              <a:t>Adresa </a:t>
            </a:r>
            <a:r>
              <a:rPr lang="hr-HR" dirty="0"/>
              <a:t>na kojoj je osoba prijavljena može biti samo jedan od elemenata za utvrđivanje uobičajenog </a:t>
            </a:r>
            <a:r>
              <a:rPr lang="hr-HR" dirty="0" smtClean="0"/>
              <a:t>boravišta</a:t>
            </a:r>
          </a:p>
          <a:p>
            <a:pPr marL="0" indent="0" algn="just">
              <a:buNone/>
            </a:pPr>
            <a:r>
              <a:rPr lang="hr-HR" b="1" dirty="0"/>
              <a:t>NAPOMENA:</a:t>
            </a:r>
          </a:p>
          <a:p>
            <a:pPr marL="0" indent="0" algn="just">
              <a:buNone/>
            </a:pPr>
            <a:r>
              <a:rPr lang="hr-HR" b="1" dirty="0"/>
              <a:t>- </a:t>
            </a:r>
            <a:r>
              <a:rPr lang="hr-HR" dirty="0"/>
              <a:t>ako</a:t>
            </a:r>
            <a:r>
              <a:rPr lang="hr-HR" b="1" dirty="0"/>
              <a:t> nismo sigurni u postojanje prekograničnog elementa, moramo pozvati stranke </a:t>
            </a:r>
            <a:r>
              <a:rPr lang="hr-HR" dirty="0"/>
              <a:t>da dostave očitovanje o elementima temeljem kojih možemo utvrditi</a:t>
            </a:r>
            <a:r>
              <a:rPr lang="hr-HR" b="1" dirty="0"/>
              <a:t> postoji li isti.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6350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      </a:t>
            </a:r>
            <a:r>
              <a:rPr lang="hr-HR" sz="3600" b="1" dirty="0" smtClean="0"/>
              <a:t>Koji je u tom slučaju zadatak suda ?</a:t>
            </a:r>
          </a:p>
          <a:p>
            <a:pPr marL="0" indent="0" algn="just">
              <a:buNone/>
            </a:pPr>
            <a:endParaRPr lang="hr-HR" dirty="0" smtClean="0"/>
          </a:p>
          <a:p>
            <a:pPr marL="514350" indent="-514350" algn="just">
              <a:buAutoNum type="arabicPeriod"/>
            </a:pPr>
            <a:r>
              <a:rPr lang="hr-HR" b="1" dirty="0" smtClean="0"/>
              <a:t>Utvrditi</a:t>
            </a:r>
            <a:r>
              <a:rPr lang="hr-HR" dirty="0" smtClean="0"/>
              <a:t> postoji li u predmetu </a:t>
            </a:r>
            <a:r>
              <a:rPr lang="hr-HR" b="1" dirty="0" smtClean="0"/>
              <a:t>prekogranični element.</a:t>
            </a:r>
          </a:p>
          <a:p>
            <a:pPr marL="0" indent="0" algn="just">
              <a:buNone/>
            </a:pPr>
            <a:r>
              <a:rPr lang="hr-HR" b="1" dirty="0"/>
              <a:t>2</a:t>
            </a:r>
            <a:r>
              <a:rPr lang="hr-HR" dirty="0"/>
              <a:t>. </a:t>
            </a:r>
            <a:r>
              <a:rPr lang="hr-HR" b="1" dirty="0"/>
              <a:t>Provjeriti u Zakonu o međunarodnom privatnom pravu </a:t>
            </a:r>
            <a:r>
              <a:rPr lang="hr-HR" dirty="0"/>
              <a:t>(„Narodne novine“, br. 101/17; na snazi od 29. siječnja 2019. – u daljnjem tekstu: ZMPP) </a:t>
            </a:r>
            <a:r>
              <a:rPr lang="hr-HR" b="1" dirty="0"/>
              <a:t>koji se pravni instrument </a:t>
            </a:r>
            <a:r>
              <a:rPr lang="hr-HR" dirty="0"/>
              <a:t>primjenjuje za postupke razvoda braka. </a:t>
            </a:r>
          </a:p>
          <a:p>
            <a:pPr marL="514350" indent="-514350" algn="just">
              <a:buAutoNum type="arabicPeriod" startAt="3"/>
            </a:pPr>
            <a:r>
              <a:rPr lang="hr-HR" b="1" dirty="0"/>
              <a:t>Primijeniti instrument </a:t>
            </a:r>
            <a:r>
              <a:rPr lang="hr-HR" dirty="0"/>
              <a:t>na koji upućuje ZMPP </a:t>
            </a:r>
          </a:p>
          <a:p>
            <a:pPr marL="514350" indent="-514350" algn="just">
              <a:buAutoNum type="arabicPeriod"/>
            </a:pPr>
            <a:endParaRPr lang="hr-HR" b="1" dirty="0" smtClean="0"/>
          </a:p>
        </p:txBody>
      </p:sp>
    </p:spTree>
    <p:extLst>
      <p:ext uri="{BB962C8B-B14F-4D97-AF65-F5344CB8AC3E}">
        <p14:creationId xmlns:p14="http://schemas.microsoft.com/office/powerpoint/2010/main" val="2264434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 slučaju sporazumnog razvoda braka: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dirty="0" smtClean="0"/>
              <a:t> Čl. 48.st.1. i 2. ZMPP-a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  Primjena </a:t>
            </a:r>
            <a:r>
              <a:rPr lang="hr-HR" b="1" dirty="0" smtClean="0"/>
              <a:t>Uredbe </a:t>
            </a:r>
            <a:r>
              <a:rPr lang="hr-HR" b="1" dirty="0"/>
              <a:t>Vijeća (EU) 2019/1111 </a:t>
            </a:r>
            <a:r>
              <a:rPr lang="hr-HR" dirty="0"/>
              <a:t>od 25. lipnja 2019. o nadležnosti, priznavanju i izvršenju odluka u bračnim sporovima i u stvarima povezanima s roditeljskom odgovornošću te o međunarodnoj otmici djece - preinaka (SL L 178, 2.7.2019. , dalje: Uredba (EU) br. 2019./111</a:t>
            </a:r>
            <a:r>
              <a:rPr lang="hr-HR" dirty="0" smtClean="0"/>
              <a:t>) – skraćeno Uredba Bruxelles II b ili Uredba </a:t>
            </a:r>
            <a:r>
              <a:rPr lang="hr-HR" dirty="0" err="1" smtClean="0"/>
              <a:t>Bruxells</a:t>
            </a:r>
            <a:r>
              <a:rPr lang="hr-HR" dirty="0" smtClean="0"/>
              <a:t> II </a:t>
            </a:r>
            <a:r>
              <a:rPr lang="hr-HR" dirty="0" err="1" smtClean="0"/>
              <a:t>ter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09338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1206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hr-HR" sz="3400" dirty="0" smtClean="0"/>
              <a:t>Čl. 3. – Opća nadležnost:  </a:t>
            </a:r>
          </a:p>
          <a:p>
            <a:pPr marL="0" indent="0" algn="just">
              <a:buNone/>
            </a:pPr>
            <a:r>
              <a:rPr lang="hr-HR" sz="3400" dirty="0" smtClean="0"/>
              <a:t>U predmetima koji se odnose na </a:t>
            </a:r>
            <a:r>
              <a:rPr lang="hr-HR" sz="3400" b="1" dirty="0" smtClean="0"/>
              <a:t>razvod, zakonsku rastavu ili </a:t>
            </a:r>
            <a:r>
              <a:rPr lang="hr-HR" sz="3400" b="1" dirty="0" err="1" smtClean="0"/>
              <a:t>poništaj</a:t>
            </a:r>
            <a:r>
              <a:rPr lang="hr-HR" sz="3400" b="1" dirty="0" smtClean="0"/>
              <a:t> braka</a:t>
            </a:r>
            <a:r>
              <a:rPr lang="hr-HR" sz="3400" dirty="0" smtClean="0"/>
              <a:t> nadležni su sudovi države članice  </a:t>
            </a:r>
          </a:p>
          <a:p>
            <a:pPr marL="0" indent="0" algn="just" fontAlgn="t">
              <a:buNone/>
            </a:pPr>
            <a:r>
              <a:rPr lang="hr-HR" sz="3400" b="1" dirty="0"/>
              <a:t>(</a:t>
            </a:r>
            <a:r>
              <a:rPr lang="hr-HR" sz="3400" b="1" dirty="0" smtClean="0"/>
              <a:t>a) na </a:t>
            </a:r>
            <a:r>
              <a:rPr lang="hr-HR" sz="3400" b="1" dirty="0"/>
              <a:t>čijem području</a:t>
            </a:r>
            <a:r>
              <a:rPr lang="hr-HR" sz="3400" dirty="0"/>
              <a:t>:</a:t>
            </a:r>
          </a:p>
          <a:p>
            <a:pPr marL="0" indent="0" algn="just" fontAlgn="t">
              <a:buNone/>
            </a:pPr>
            <a:r>
              <a:rPr lang="hr-HR" sz="3400" dirty="0" smtClean="0"/>
              <a:t>i. bračni </a:t>
            </a:r>
            <a:r>
              <a:rPr lang="hr-HR" sz="3400" dirty="0"/>
              <a:t>drugovi </a:t>
            </a:r>
            <a:r>
              <a:rPr lang="hr-HR" sz="3400" b="1" dirty="0"/>
              <a:t>imaju uobičajeno boravište</a:t>
            </a:r>
            <a:r>
              <a:rPr lang="hr-HR" sz="3400" dirty="0"/>
              <a:t>;</a:t>
            </a:r>
          </a:p>
          <a:p>
            <a:pPr marL="0" indent="0" algn="just" fontAlgn="t">
              <a:buNone/>
            </a:pPr>
            <a:r>
              <a:rPr lang="hr-HR" sz="3400" dirty="0" err="1" smtClean="0"/>
              <a:t>ii</a:t>
            </a:r>
            <a:r>
              <a:rPr lang="hr-HR" sz="3400" dirty="0" smtClean="0"/>
              <a:t>. bračni </a:t>
            </a:r>
            <a:r>
              <a:rPr lang="hr-HR" sz="3400" dirty="0"/>
              <a:t>drugovi </a:t>
            </a:r>
            <a:r>
              <a:rPr lang="hr-HR" sz="3400" b="1" dirty="0"/>
              <a:t>imali su posljednje uobičajeno boravište, ako </a:t>
            </a:r>
            <a:r>
              <a:rPr lang="hr-HR" sz="3400" dirty="0"/>
              <a:t>jedan od njih i dalje ondje ima boravište;</a:t>
            </a:r>
          </a:p>
          <a:p>
            <a:pPr marL="0" indent="0" algn="just" fontAlgn="t">
              <a:buNone/>
            </a:pPr>
            <a:r>
              <a:rPr lang="hr-HR" sz="3400" dirty="0" err="1" smtClean="0"/>
              <a:t>iii</a:t>
            </a:r>
            <a:r>
              <a:rPr lang="hr-HR" sz="3400" dirty="0" smtClean="0"/>
              <a:t>. </a:t>
            </a:r>
            <a:r>
              <a:rPr lang="hr-HR" sz="3400" b="1" dirty="0" err="1" smtClean="0"/>
              <a:t>protustranka</a:t>
            </a:r>
            <a:r>
              <a:rPr lang="hr-HR" sz="3400" b="1" dirty="0" smtClean="0"/>
              <a:t> </a:t>
            </a:r>
            <a:r>
              <a:rPr lang="hr-HR" sz="3400" b="1" dirty="0"/>
              <a:t>ima uobičajeno boravište</a:t>
            </a:r>
            <a:r>
              <a:rPr lang="hr-HR" sz="3400" dirty="0"/>
              <a:t>;</a:t>
            </a:r>
          </a:p>
          <a:p>
            <a:pPr marL="0" indent="0" algn="just" fontAlgn="t">
              <a:buNone/>
            </a:pPr>
            <a:r>
              <a:rPr lang="hr-HR" sz="3400" dirty="0" err="1" smtClean="0"/>
              <a:t>iv</a:t>
            </a:r>
            <a:r>
              <a:rPr lang="hr-HR" sz="3400" dirty="0" smtClean="0"/>
              <a:t>. </a:t>
            </a:r>
            <a:r>
              <a:rPr lang="hr-HR" sz="3400" b="1" dirty="0" smtClean="0"/>
              <a:t>u </a:t>
            </a:r>
            <a:r>
              <a:rPr lang="hr-HR" sz="3400" b="1" dirty="0"/>
              <a:t>slučaju zajedničkog zahtjeva za pokretanje postupka</a:t>
            </a:r>
            <a:r>
              <a:rPr lang="hr-HR" sz="3400" dirty="0"/>
              <a:t>, bilo koji od bračnih drugova ima uobičajeno boravište;</a:t>
            </a:r>
          </a:p>
          <a:p>
            <a:pPr marL="0" indent="0" algn="just" fontAlgn="t">
              <a:buNone/>
            </a:pPr>
            <a:r>
              <a:rPr lang="hr-HR" sz="3400" dirty="0" smtClean="0"/>
              <a:t>v. </a:t>
            </a:r>
            <a:r>
              <a:rPr lang="hr-HR" sz="3400" b="1" dirty="0" smtClean="0"/>
              <a:t>podnositelj </a:t>
            </a:r>
            <a:r>
              <a:rPr lang="hr-HR" sz="3400" b="1" dirty="0"/>
              <a:t>zahtjeva ima uobičajeno boravište, ako</a:t>
            </a:r>
            <a:r>
              <a:rPr lang="hr-HR" sz="3400" dirty="0"/>
              <a:t> je ondje imao boravište najmanje godinu dana neposredno prije podnošenja zahtjeva; </a:t>
            </a:r>
            <a:endParaRPr lang="hr-HR" sz="3400" dirty="0" smtClean="0"/>
          </a:p>
          <a:p>
            <a:pPr marL="0" indent="0" algn="just" fontAlgn="t">
              <a:buNone/>
            </a:pPr>
            <a:r>
              <a:rPr lang="hr-HR" sz="3400" dirty="0" smtClean="0"/>
              <a:t>vi. </a:t>
            </a:r>
            <a:r>
              <a:rPr lang="hr-HR" sz="3400" b="1" dirty="0" smtClean="0"/>
              <a:t>podnositelj </a:t>
            </a:r>
            <a:r>
              <a:rPr lang="hr-HR" sz="3400" b="1" dirty="0"/>
              <a:t>zahtjeva ima uobičajeno boravište, ako </a:t>
            </a:r>
            <a:r>
              <a:rPr lang="hr-HR" sz="3400" dirty="0"/>
              <a:t>je ondje imao boravište najmanje šest mjeseci neposredno prije podnošenja zahtjeva te je državljanin dotične države članice; </a:t>
            </a:r>
            <a:endParaRPr lang="hr-HR" sz="3400" dirty="0" smtClean="0"/>
          </a:p>
          <a:p>
            <a:pPr marL="0" indent="0" algn="just" fontAlgn="t">
              <a:buNone/>
            </a:pPr>
            <a:r>
              <a:rPr lang="hr-HR" sz="3400" dirty="0" smtClean="0"/>
              <a:t>ili </a:t>
            </a:r>
          </a:p>
          <a:p>
            <a:pPr marL="0" indent="0" algn="just" fontAlgn="t">
              <a:buNone/>
            </a:pPr>
            <a:r>
              <a:rPr lang="hr-HR" sz="3400" b="1" dirty="0" smtClean="0"/>
              <a:t>b) čije </a:t>
            </a:r>
            <a:r>
              <a:rPr lang="hr-HR" sz="3400" b="1" dirty="0"/>
              <a:t>državljanstvo imaju oba bračna druga</a:t>
            </a:r>
          </a:p>
          <a:p>
            <a:pPr fontAlgn="t"/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8709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/>
          <a:lstStyle/>
          <a:p>
            <a:pPr marL="0" indent="0" algn="just">
              <a:buNone/>
            </a:pPr>
            <a:r>
              <a:rPr lang="hr-HR" dirty="0" smtClean="0"/>
              <a:t>    U našem primjeru, </a:t>
            </a:r>
            <a:r>
              <a:rPr lang="hr-HR" b="1" dirty="0" smtClean="0"/>
              <a:t>stranke su očito izabrale </a:t>
            </a:r>
            <a:r>
              <a:rPr lang="hr-HR" dirty="0" smtClean="0"/>
              <a:t>nadležnost suda RH temeljem </a:t>
            </a:r>
            <a:r>
              <a:rPr lang="hr-HR" b="1" dirty="0" smtClean="0"/>
              <a:t>čl.3. točke b) </a:t>
            </a:r>
            <a:r>
              <a:rPr lang="hr-HR" dirty="0" smtClean="0"/>
              <a:t>jer niti jedan od elemenata iz točke a). nije ispunjen, </a:t>
            </a:r>
            <a:r>
              <a:rPr lang="hr-HR" b="1" dirty="0" smtClean="0"/>
              <a:t>oni oboje imaju hrvatsko državljanstvo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Što nam je sada činiti ?</a:t>
            </a:r>
          </a:p>
          <a:p>
            <a:pPr marL="0" indent="0">
              <a:buNone/>
            </a:pPr>
            <a:r>
              <a:rPr lang="hr-HR" dirty="0" smtClean="0"/>
              <a:t>Kad smo utvrdili našu nadležnost </a:t>
            </a:r>
            <a:r>
              <a:rPr lang="hr-HR" b="1" dirty="0" smtClean="0"/>
              <a:t>provjeravamo primjenu mjerodavnog prava</a:t>
            </a:r>
            <a:r>
              <a:rPr lang="hr-HR" dirty="0"/>
              <a:t> </a:t>
            </a:r>
            <a:r>
              <a:rPr lang="hr-HR" dirty="0" smtClean="0"/>
              <a:t>– ponovno se vraćamo ZMPP-u.</a:t>
            </a:r>
          </a:p>
        </p:txBody>
      </p:sp>
    </p:spTree>
    <p:extLst>
      <p:ext uri="{BB962C8B-B14F-4D97-AF65-F5344CB8AC3E}">
        <p14:creationId xmlns:p14="http://schemas.microsoft.com/office/powerpoint/2010/main" val="810455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err="1"/>
              <a:t>Čl</a:t>
            </a:r>
            <a:r>
              <a:rPr lang="hr-HR" b="1" dirty="0"/>
              <a:t>- 36. ZMPP-a </a:t>
            </a:r>
            <a:r>
              <a:rPr lang="hr-HR" b="1" dirty="0" smtClean="0"/>
              <a:t> </a:t>
            </a:r>
          </a:p>
          <a:p>
            <a:pPr marL="0" indent="0" algn="just">
              <a:buNone/>
            </a:pPr>
            <a:r>
              <a:rPr lang="hr-HR" dirty="0" smtClean="0"/>
              <a:t>– </a:t>
            </a:r>
            <a:r>
              <a:rPr lang="hr-HR" b="1" dirty="0" smtClean="0"/>
              <a:t>sporazum </a:t>
            </a:r>
            <a:r>
              <a:rPr lang="hr-HR" b="1" dirty="0"/>
              <a:t>stranaka o izboru mjerodavnog prava</a:t>
            </a:r>
            <a:r>
              <a:rPr lang="hr-HR" dirty="0"/>
              <a:t> – mora biti sklopljen do pokretanja postupka – znači </a:t>
            </a:r>
            <a:r>
              <a:rPr lang="hr-HR" dirty="0" smtClean="0"/>
              <a:t>predaje prijedloga sudu:</a:t>
            </a:r>
          </a:p>
          <a:p>
            <a:pPr marL="514350" indent="-514350" algn="just">
              <a:buAutoNum type="alphaLcParenR"/>
            </a:pPr>
            <a:r>
              <a:rPr lang="hr-HR" dirty="0" smtClean="0"/>
              <a:t>Sud može pozvati stranke da se očituju imaju li sklopljen sporazum o izboru mjerodavnog prava sukladno odredbi čl.36. ZMPP-a  ili</a:t>
            </a:r>
          </a:p>
          <a:p>
            <a:pPr marL="514350" indent="-514350" algn="just">
              <a:buAutoNum type="alphaLcParenR"/>
            </a:pPr>
            <a:r>
              <a:rPr lang="hr-HR" dirty="0" smtClean="0"/>
              <a:t>Sud može pretpostaviti da bi stranke u slučaju imanja takvog sporazuma isti priložile uz prijedlog, a kako nisu, sud se vraća ponovno  ZMPP-u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9797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hr-HR" b="1" dirty="0" smtClean="0"/>
              <a:t>Članak </a:t>
            </a:r>
            <a:r>
              <a:rPr lang="hr-HR" b="1" dirty="0"/>
              <a:t>37</a:t>
            </a:r>
            <a:r>
              <a:rPr lang="hr-HR" b="1" dirty="0" smtClean="0"/>
              <a:t>. ZMPP -  </a:t>
            </a:r>
            <a:r>
              <a:rPr lang="hr-HR" b="1" dirty="0" err="1"/>
              <a:t>Podredno</a:t>
            </a:r>
            <a:r>
              <a:rPr lang="hr-HR" b="1" dirty="0"/>
              <a:t> mjerodavno pravo</a:t>
            </a:r>
          </a:p>
          <a:p>
            <a:pPr marL="0" indent="0" fontAlgn="base">
              <a:buNone/>
            </a:pPr>
            <a:r>
              <a:rPr lang="hr-HR" dirty="0" smtClean="0"/>
              <a:t>Ako </a:t>
            </a:r>
            <a:r>
              <a:rPr lang="hr-HR" dirty="0"/>
              <a:t>bračni drugovi nisu izabrali mjerodavno pravo prema odredbi članka 36. ovoga Zakona, za razvod braka mjerodavno je:</a:t>
            </a:r>
          </a:p>
          <a:p>
            <a:pPr marL="0" indent="0" fontAlgn="base">
              <a:buNone/>
            </a:pPr>
            <a:r>
              <a:rPr lang="hr-HR" dirty="0"/>
              <a:t>1. pravo države u </a:t>
            </a:r>
            <a:r>
              <a:rPr lang="hr-HR" b="1" dirty="0"/>
              <a:t>kojoj u trenutku pokretanja postupka </a:t>
            </a:r>
            <a:r>
              <a:rPr lang="hr-HR" dirty="0"/>
              <a:t>za razvod braka </a:t>
            </a:r>
            <a:r>
              <a:rPr lang="hr-HR" b="1" dirty="0"/>
              <a:t>oba bračna druga imaju uobičajeno boravište</a:t>
            </a:r>
            <a:r>
              <a:rPr lang="hr-HR" dirty="0"/>
              <a:t>, </a:t>
            </a:r>
            <a:r>
              <a:rPr lang="hr-HR" b="1" dirty="0" err="1"/>
              <a:t>podredno</a:t>
            </a:r>
            <a:endParaRPr lang="hr-HR" b="1" dirty="0"/>
          </a:p>
          <a:p>
            <a:pPr marL="0" indent="0" fontAlgn="base">
              <a:buNone/>
            </a:pPr>
            <a:r>
              <a:rPr lang="hr-HR" dirty="0"/>
              <a:t>2. pravo države u kojoj su imali posljednje zajedničko uobičajeno boravište, ako jedan od njih još uvijek u toj državi ima uobičajeno boravište, </a:t>
            </a:r>
            <a:r>
              <a:rPr lang="hr-HR" b="1" dirty="0" err="1"/>
              <a:t>podredno</a:t>
            </a:r>
            <a:endParaRPr lang="hr-HR" b="1" dirty="0"/>
          </a:p>
          <a:p>
            <a:pPr marL="0" indent="0" fontAlgn="base">
              <a:buNone/>
            </a:pPr>
            <a:r>
              <a:rPr lang="hr-HR" dirty="0"/>
              <a:t>3. pravo države čiji su oni državljani u trenutku pokretanja postupka za razvod braka, </a:t>
            </a:r>
            <a:r>
              <a:rPr lang="hr-HR" b="1" dirty="0" err="1"/>
              <a:t>podredno</a:t>
            </a:r>
            <a:endParaRPr lang="hr-HR" b="1" dirty="0"/>
          </a:p>
          <a:p>
            <a:pPr marL="0" indent="0">
              <a:buNone/>
            </a:pPr>
            <a:r>
              <a:rPr lang="hr-HR" dirty="0"/>
              <a:t>4. hrvatsko pravo</a:t>
            </a:r>
          </a:p>
        </p:txBody>
      </p:sp>
    </p:spTree>
    <p:extLst>
      <p:ext uri="{BB962C8B-B14F-4D97-AF65-F5344CB8AC3E}">
        <p14:creationId xmlns:p14="http://schemas.microsoft.com/office/powerpoint/2010/main" val="2235563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Što znači „</a:t>
            </a:r>
            <a:r>
              <a:rPr lang="hr-HR" dirty="0" err="1" smtClean="0"/>
              <a:t>podredno</a:t>
            </a:r>
            <a:r>
              <a:rPr lang="hr-HR" dirty="0" smtClean="0"/>
              <a:t>” – to znači da nije moguć izbor između navedenih prava u čl.37. nego primjenjujemo prvo za koje su ispunjeni uvjeti, ako nisu iz točke 1. , prelazimo na točku 2. i tako redom.</a:t>
            </a:r>
          </a:p>
          <a:p>
            <a:pPr marL="0" indent="0">
              <a:buNone/>
            </a:pPr>
            <a:r>
              <a:rPr lang="hr-HR" b="1" dirty="0" smtClean="0"/>
              <a:t>I sad u našem primjeru dolazimo do stvarnog problema: </a:t>
            </a:r>
          </a:p>
          <a:p>
            <a:pPr marL="0" indent="0">
              <a:buNone/>
            </a:pPr>
            <a:r>
              <a:rPr lang="hr-HR" b="1" dirty="0" smtClean="0"/>
              <a:t>PRIMJENA MJERODAVNOG PRAVA REPUBLIKE IRSKE – </a:t>
            </a:r>
            <a:r>
              <a:rPr lang="hr-HR" dirty="0" smtClean="0"/>
              <a:t>razvod u dva koraka/ u drugom primjeru ( adresa u Berlinu ) </a:t>
            </a:r>
            <a:r>
              <a:rPr lang="hr-HR" b="1" dirty="0" smtClean="0"/>
              <a:t>pravo SR Njemačke</a:t>
            </a:r>
          </a:p>
          <a:p>
            <a:pPr>
              <a:buFontTx/>
              <a:buChar char="-"/>
            </a:pPr>
            <a:r>
              <a:rPr lang="hr-HR" b="1" dirty="0" err="1" smtClean="0"/>
              <a:t>Pribava</a:t>
            </a:r>
            <a:r>
              <a:rPr lang="hr-HR" b="1" dirty="0" smtClean="0"/>
              <a:t> tog prava,</a:t>
            </a:r>
          </a:p>
          <a:p>
            <a:pPr>
              <a:buFontTx/>
              <a:buChar char="-"/>
            </a:pPr>
            <a:r>
              <a:rPr lang="hr-HR" b="1" dirty="0" smtClean="0"/>
              <a:t>njegovo tumačenje</a:t>
            </a:r>
          </a:p>
          <a:p>
            <a:pPr>
              <a:buFontTx/>
              <a:buChar char="-"/>
            </a:pPr>
            <a:r>
              <a:rPr lang="hr-HR" b="1" dirty="0" smtClean="0"/>
              <a:t>primjena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343986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ZAŠTO MORAMO PRIMJENJIVATI INSTRUMENTE MPP-a?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hr-HR" sz="3000" dirty="0" smtClean="0"/>
          </a:p>
          <a:p>
            <a:pPr marL="0" indent="0" algn="just">
              <a:buNone/>
            </a:pPr>
            <a:r>
              <a:rPr lang="hr-HR" sz="3000" dirty="0"/>
              <a:t> </a:t>
            </a:r>
            <a:r>
              <a:rPr lang="hr-HR" sz="3000" dirty="0" smtClean="0"/>
              <a:t>     „S </a:t>
            </a:r>
            <a:r>
              <a:rPr lang="hr-HR" sz="3000" dirty="0"/>
              <a:t>obzirom na sve učestaliju pojavnost predmeta s prekograničnim elementom – osobito u radu Obiteljskih odjela – </a:t>
            </a:r>
            <a:r>
              <a:rPr lang="hr-HR" sz="3000" b="1" dirty="0"/>
              <a:t>od ključne je važnosti da sudovi dosljedno i pravodobno primjenjuju relevantno pravo Europske unije</a:t>
            </a:r>
            <a:r>
              <a:rPr lang="hr-HR" sz="3000" dirty="0"/>
              <a:t>. Naime, uočeno je da se u praksi događa da sudovi </a:t>
            </a:r>
            <a:r>
              <a:rPr lang="hr-HR" sz="3000" dirty="0" smtClean="0"/>
              <a:t>zanemare primjenjivost </a:t>
            </a:r>
            <a:r>
              <a:rPr lang="hr-HR" sz="3000" b="1" dirty="0" smtClean="0"/>
              <a:t>propisa</a:t>
            </a:r>
            <a:r>
              <a:rPr lang="hr-HR" sz="3000" dirty="0" smtClean="0"/>
              <a:t> </a:t>
            </a:r>
            <a:r>
              <a:rPr lang="hr-HR" sz="3000" b="1" dirty="0" smtClean="0"/>
              <a:t>EU-a</a:t>
            </a:r>
            <a:r>
              <a:rPr lang="hr-HR" sz="3000" dirty="0" smtClean="0"/>
              <a:t>, iako bi oni, s </a:t>
            </a:r>
            <a:r>
              <a:rPr lang="hr-HR" sz="3000" dirty="0"/>
              <a:t>obzirom na </a:t>
            </a:r>
            <a:r>
              <a:rPr lang="hr-HR" sz="3000" b="1" dirty="0"/>
              <a:t>svoju nadređenost i područje primjene, trebali imati prednost u rješavanju niza procesnih i </a:t>
            </a:r>
            <a:r>
              <a:rPr lang="hr-HR" sz="3000" b="1" dirty="0" err="1"/>
              <a:t>materijalnopravnih</a:t>
            </a:r>
            <a:r>
              <a:rPr lang="hr-HR" sz="3000" b="1" dirty="0"/>
              <a:t> </a:t>
            </a:r>
            <a:r>
              <a:rPr lang="hr-HR" sz="3000" b="1" dirty="0" smtClean="0"/>
              <a:t>pitanja</a:t>
            </a:r>
            <a:r>
              <a:rPr lang="hr-HR" sz="3000" dirty="0" smtClean="0"/>
              <a:t>” </a:t>
            </a:r>
          </a:p>
          <a:p>
            <a:pPr marL="0" indent="0" algn="just">
              <a:buNone/>
            </a:pPr>
            <a:endParaRPr lang="hr-HR" sz="3000" dirty="0" smtClean="0"/>
          </a:p>
          <a:p>
            <a:pPr marL="0" indent="0" algn="just">
              <a:buNone/>
            </a:pPr>
            <a:r>
              <a:rPr lang="hr-HR" sz="2600" dirty="0" smtClean="0"/>
              <a:t>Uputa VSRH o primjeni MPP-a u obiteljskim predmetima, 05.12.2025.</a:t>
            </a:r>
          </a:p>
          <a:p>
            <a:pPr marL="0" indent="0" algn="just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3949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/>
          <a:lstStyle/>
          <a:p>
            <a:r>
              <a:rPr lang="hr-HR" dirty="0" smtClean="0"/>
              <a:t>PRIMJERI ZA VJEŽBU: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1. Što ako u prijedlogu piše:</a:t>
            </a:r>
          </a:p>
          <a:p>
            <a:pPr marL="0" indent="0">
              <a:buNone/>
            </a:pPr>
            <a:r>
              <a:rPr lang="hr-HR" dirty="0" err="1"/>
              <a:t>Predlagateljica</a:t>
            </a:r>
            <a:r>
              <a:rPr lang="hr-HR" dirty="0"/>
              <a:t>: PETRA </a:t>
            </a:r>
            <a:r>
              <a:rPr lang="hr-HR" dirty="0" smtClean="0"/>
              <a:t>HORVAT, </a:t>
            </a:r>
            <a:r>
              <a:rPr lang="hr-HR" dirty="0"/>
              <a:t>OIB: 11111111111 iz Zagreba, Goljak 122 </a:t>
            </a:r>
          </a:p>
          <a:p>
            <a:pPr marL="0" indent="0">
              <a:buNone/>
            </a:pPr>
            <a:r>
              <a:rPr lang="hr-HR" dirty="0"/>
              <a:t>Predlagatelj: IVAN HORVAT, OIB: 22222222222 iz Zagreba, Goljak 122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Brak sklopili u Osijeku 10.10.2010., </a:t>
            </a:r>
          </a:p>
          <a:p>
            <a:pPr marL="0" indent="0">
              <a:buNone/>
            </a:pPr>
            <a:r>
              <a:rPr lang="hr-HR" dirty="0"/>
              <a:t>nemaju maloljetne djece, predlažu razvesti brak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U prilogu: vjenčani </a:t>
            </a:r>
            <a:r>
              <a:rPr lang="hr-HR" dirty="0" smtClean="0"/>
              <a:t>list i podnesak u kojem predlažu da im se dostava pismena izvrši na adresu u Berlinu.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7798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A u vjenčanom listu su podaci:</a:t>
            </a:r>
          </a:p>
          <a:p>
            <a:pPr marL="0" indent="0">
              <a:buNone/>
            </a:pPr>
            <a:r>
              <a:rPr lang="hr-HR" dirty="0" smtClean="0"/>
              <a:t>- Petra Horvat, rođena </a:t>
            </a:r>
            <a:r>
              <a:rPr lang="hr-HR" dirty="0" err="1" smtClean="0"/>
              <a:t>Schmidt</a:t>
            </a:r>
            <a:r>
              <a:rPr lang="hr-HR" dirty="0" smtClean="0"/>
              <a:t>, ime oca </a:t>
            </a:r>
            <a:r>
              <a:rPr lang="hr-HR" dirty="0" err="1" smtClean="0"/>
              <a:t>Manfred</a:t>
            </a:r>
            <a:r>
              <a:rPr lang="hr-HR" dirty="0" smtClean="0"/>
              <a:t>, rođena 01.10.1990. u </a:t>
            </a:r>
            <a:r>
              <a:rPr lang="hr-HR" dirty="0" err="1" smtClean="0"/>
              <a:t>Salzburgu</a:t>
            </a:r>
            <a:r>
              <a:rPr lang="hr-HR" dirty="0" smtClean="0"/>
              <a:t>, </a:t>
            </a:r>
            <a:r>
              <a:rPr lang="hr-HR" b="1" dirty="0" smtClean="0"/>
              <a:t>državljanka R. Austrije</a:t>
            </a:r>
          </a:p>
          <a:p>
            <a:pPr>
              <a:buFontTx/>
              <a:buChar char="-"/>
            </a:pPr>
            <a:r>
              <a:rPr lang="hr-HR" dirty="0" smtClean="0"/>
              <a:t>Ivan Horvat, ime oca Antun, rođen 10.10.1990. u Zagrebu, </a:t>
            </a:r>
            <a:r>
              <a:rPr lang="hr-HR" b="1" dirty="0" smtClean="0"/>
              <a:t>državljanin RH</a:t>
            </a:r>
          </a:p>
          <a:p>
            <a:pPr>
              <a:buFontTx/>
              <a:buChar char="-"/>
            </a:pPr>
            <a:r>
              <a:rPr lang="hr-HR" dirty="0" smtClean="0"/>
              <a:t>Brak sklopljen u Osijeku, 10.10.2010. 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lphaLcParenR"/>
            </a:pPr>
            <a:r>
              <a:rPr lang="hr-HR" dirty="0" smtClean="0"/>
              <a:t>Je li prekogranični element vidljiviji?</a:t>
            </a:r>
          </a:p>
          <a:p>
            <a:pPr marL="514350" indent="-514350">
              <a:buAutoNum type="alphaLcParenR"/>
            </a:pPr>
            <a:r>
              <a:rPr lang="hr-HR" dirty="0" smtClean="0"/>
              <a:t>Ima li sud RH nadležnost? Ako ima koje mjerodavno pravo će primijeniti?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1391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2. </a:t>
            </a:r>
            <a:r>
              <a:rPr lang="hr-HR" b="1" dirty="0"/>
              <a:t>Što ako u prijedlogu </a:t>
            </a:r>
            <a:r>
              <a:rPr lang="hr-HR" b="1" dirty="0" smtClean="0"/>
              <a:t>i vjenčanom listu piše sve isto kao u primjeru 1. :</a:t>
            </a:r>
            <a:endParaRPr lang="hr-HR" b="1" dirty="0"/>
          </a:p>
          <a:p>
            <a:pPr>
              <a:buFontTx/>
              <a:buChar char="-"/>
            </a:pPr>
            <a:r>
              <a:rPr lang="hr-HR" dirty="0" err="1" smtClean="0"/>
              <a:t>Predlagateljica</a:t>
            </a:r>
            <a:r>
              <a:rPr lang="hr-HR" dirty="0" smtClean="0"/>
              <a:t> </a:t>
            </a:r>
            <a:r>
              <a:rPr lang="hr-HR" b="1" dirty="0" smtClean="0"/>
              <a:t>državljanka R. Austrije</a:t>
            </a:r>
            <a:r>
              <a:rPr lang="hr-HR" dirty="0" smtClean="0"/>
              <a:t>, adresa </a:t>
            </a:r>
            <a:r>
              <a:rPr lang="hr-HR" b="1" dirty="0" smtClean="0"/>
              <a:t>prebivališta u RH</a:t>
            </a:r>
            <a:r>
              <a:rPr lang="hr-HR" dirty="0" smtClean="0"/>
              <a:t>, ne navodi nigdje da bi joj poštu trebalo slati na adresu u inozemstvu</a:t>
            </a:r>
          </a:p>
          <a:p>
            <a:pPr>
              <a:buFontTx/>
              <a:buChar char="-"/>
            </a:pPr>
            <a:r>
              <a:rPr lang="hr-HR" dirty="0" smtClean="0"/>
              <a:t>Predlagatelj </a:t>
            </a:r>
            <a:r>
              <a:rPr lang="hr-HR" b="1" dirty="0" smtClean="0"/>
              <a:t>državljanin RH</a:t>
            </a:r>
            <a:r>
              <a:rPr lang="hr-HR" dirty="0" smtClean="0"/>
              <a:t>, adresa</a:t>
            </a:r>
            <a:r>
              <a:rPr lang="hr-HR" dirty="0"/>
              <a:t> adresa </a:t>
            </a:r>
            <a:r>
              <a:rPr lang="hr-HR" b="1" dirty="0"/>
              <a:t>prebivališta u RH</a:t>
            </a:r>
            <a:r>
              <a:rPr lang="hr-HR" dirty="0" smtClean="0"/>
              <a:t>, ali postoji navod da predlagatelj </a:t>
            </a:r>
            <a:r>
              <a:rPr lang="hr-HR" b="1" dirty="0" smtClean="0"/>
              <a:t>već tri godine živi i radi u Berlinu</a:t>
            </a:r>
          </a:p>
          <a:p>
            <a:pPr>
              <a:buFontTx/>
              <a:buChar char="-"/>
            </a:pPr>
            <a:endParaRPr lang="hr-HR" dirty="0"/>
          </a:p>
          <a:p>
            <a:pPr marL="514350" indent="-514350">
              <a:buAutoNum type="arabicPeriod"/>
            </a:pPr>
            <a:r>
              <a:rPr lang="hr-HR" dirty="0" smtClean="0"/>
              <a:t>Ima li tu sud RH nadležnost i temeljem čega?</a:t>
            </a:r>
          </a:p>
          <a:p>
            <a:pPr marL="514350" indent="-514350">
              <a:buAutoNum type="arabicPeriod"/>
            </a:pPr>
            <a:r>
              <a:rPr lang="hr-HR" dirty="0" smtClean="0"/>
              <a:t>Ako ima koje će mjerodavno pravo primijeniti?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7792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3. </a:t>
            </a:r>
            <a:r>
              <a:rPr lang="hr-HR" b="1" dirty="0"/>
              <a:t>Što ako u prijedlogu i vjenčanom listu piše </a:t>
            </a:r>
            <a:r>
              <a:rPr lang="hr-HR" b="1" dirty="0" smtClean="0"/>
              <a:t>:</a:t>
            </a:r>
            <a:endParaRPr lang="hr-HR" b="1" dirty="0"/>
          </a:p>
          <a:p>
            <a:pPr>
              <a:buFontTx/>
              <a:buChar char="-"/>
            </a:pPr>
            <a:r>
              <a:rPr lang="hr-HR" dirty="0" err="1"/>
              <a:t>Predlagateljica</a:t>
            </a:r>
            <a:r>
              <a:rPr lang="hr-HR" dirty="0"/>
              <a:t> </a:t>
            </a:r>
            <a:r>
              <a:rPr lang="hr-HR" b="1" dirty="0"/>
              <a:t>državljanka </a:t>
            </a:r>
            <a:r>
              <a:rPr lang="hr-HR" b="1" dirty="0" smtClean="0"/>
              <a:t>BiH</a:t>
            </a:r>
            <a:r>
              <a:rPr lang="hr-HR" dirty="0" smtClean="0"/>
              <a:t>, </a:t>
            </a:r>
            <a:r>
              <a:rPr lang="hr-HR" dirty="0"/>
              <a:t>adresa prebivališta u </a:t>
            </a:r>
            <a:r>
              <a:rPr lang="hr-HR" dirty="0" smtClean="0"/>
              <a:t>BiH</a:t>
            </a:r>
            <a:r>
              <a:rPr lang="hr-HR" dirty="0"/>
              <a:t>, </a:t>
            </a:r>
            <a:r>
              <a:rPr lang="hr-HR" dirty="0" smtClean="0"/>
              <a:t>adresa boravišta u Splitu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Predlagatelj </a:t>
            </a:r>
            <a:r>
              <a:rPr lang="hr-HR" b="1" dirty="0"/>
              <a:t>državljanin </a:t>
            </a:r>
            <a:r>
              <a:rPr lang="hr-HR" b="1" dirty="0" smtClean="0"/>
              <a:t>BiH</a:t>
            </a:r>
            <a:r>
              <a:rPr lang="hr-HR" dirty="0"/>
              <a:t>, adresa </a:t>
            </a:r>
            <a:r>
              <a:rPr lang="hr-HR" dirty="0" smtClean="0"/>
              <a:t>prebivališta </a:t>
            </a:r>
            <a:r>
              <a:rPr lang="hr-HR" dirty="0"/>
              <a:t>u BiH, adresa </a:t>
            </a:r>
            <a:r>
              <a:rPr lang="hr-HR" dirty="0" smtClean="0"/>
              <a:t>boravišta </a:t>
            </a:r>
            <a:r>
              <a:rPr lang="hr-HR" dirty="0"/>
              <a:t>u Zagrebu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Brak sklopljen u Sarajevu</a:t>
            </a:r>
          </a:p>
          <a:p>
            <a:pPr>
              <a:buFontTx/>
              <a:buChar char="-"/>
            </a:pPr>
            <a:r>
              <a:rPr lang="hr-HR" dirty="0" smtClean="0"/>
              <a:t>U prijedlogu navode kako </a:t>
            </a:r>
            <a:r>
              <a:rPr lang="hr-HR" b="1" dirty="0" smtClean="0"/>
              <a:t>od 2015. žive i rade u Zagrebu</a:t>
            </a:r>
            <a:r>
              <a:rPr lang="hr-HR" dirty="0" smtClean="0"/>
              <a:t>, a </a:t>
            </a:r>
            <a:r>
              <a:rPr lang="hr-HR" dirty="0" err="1" smtClean="0"/>
              <a:t>predlagateljica</a:t>
            </a:r>
            <a:r>
              <a:rPr lang="hr-HR" dirty="0" smtClean="0"/>
              <a:t> je </a:t>
            </a:r>
            <a:r>
              <a:rPr lang="hr-HR" b="1" dirty="0" smtClean="0"/>
              <a:t>2020. odselila u Split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rabicPeriod"/>
            </a:pPr>
            <a:r>
              <a:rPr lang="hr-HR" dirty="0"/>
              <a:t>Ima li tu sud RH nadležnost i temeljem čega?</a:t>
            </a:r>
          </a:p>
          <a:p>
            <a:pPr marL="514350" indent="-514350">
              <a:buAutoNum type="arabicPeriod"/>
            </a:pPr>
            <a:r>
              <a:rPr lang="hr-HR" dirty="0"/>
              <a:t>Ako ima koje će mjerodavno pravo primijeniti</a:t>
            </a:r>
            <a:r>
              <a:rPr lang="hr-HR" dirty="0" smtClean="0"/>
              <a:t>?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9000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Primjer </a:t>
            </a:r>
            <a:r>
              <a:rPr lang="hr-HR" b="1" dirty="0" smtClean="0"/>
              <a:t>2.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b="1" dirty="0"/>
              <a:t> </a:t>
            </a:r>
            <a:r>
              <a:rPr lang="hr-HR" b="1" dirty="0" smtClean="0"/>
              <a:t>            </a:t>
            </a:r>
          </a:p>
          <a:p>
            <a:pPr marL="0" indent="0" algn="just">
              <a:buNone/>
            </a:pPr>
            <a:endParaRPr lang="hr-HR" b="1" dirty="0"/>
          </a:p>
          <a:p>
            <a:pPr marL="0" indent="0" algn="just">
              <a:buNone/>
            </a:pPr>
            <a:r>
              <a:rPr lang="hr-HR" dirty="0" smtClean="0"/>
              <a:t>PRIJEDLOG    </a:t>
            </a:r>
            <a:endParaRPr lang="hr-HR" dirty="0"/>
          </a:p>
          <a:p>
            <a:pPr marL="0" indent="0" algn="just">
              <a:buNone/>
            </a:pPr>
            <a:r>
              <a:rPr lang="hr-HR" dirty="0"/>
              <a:t> </a:t>
            </a:r>
            <a:r>
              <a:rPr lang="hr-HR" dirty="0" smtClean="0"/>
              <a:t>ZA </a:t>
            </a:r>
            <a:r>
              <a:rPr lang="hr-HR" dirty="0"/>
              <a:t>SPORAZUMNI RAZVOD </a:t>
            </a:r>
            <a:r>
              <a:rPr lang="hr-HR" dirty="0" smtClean="0"/>
              <a:t>BRAKA I ODOBRENJE PLANA O ZAJEDNIČKOJ RODITELJSKOJ SKRBI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145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9766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err="1"/>
              <a:t>Predlagateljica</a:t>
            </a:r>
            <a:r>
              <a:rPr lang="hr-HR" dirty="0"/>
              <a:t>: PETRA HORVAT, OIB: 11111111111 iz </a:t>
            </a:r>
            <a:r>
              <a:rPr lang="hr-HR" dirty="0" smtClean="0"/>
              <a:t>Splita, </a:t>
            </a:r>
            <a:r>
              <a:rPr lang="hr-HR" dirty="0" err="1" smtClean="0"/>
              <a:t>Gundulićeva</a:t>
            </a:r>
            <a:r>
              <a:rPr lang="hr-HR" dirty="0" smtClean="0"/>
              <a:t> 11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Predlagatelj: IVAN HORVAT, OIB: 22222222222 iz </a:t>
            </a:r>
            <a:r>
              <a:rPr lang="hr-HR" dirty="0" smtClean="0"/>
              <a:t>Osijek, Ulica A. G: Matoša 11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Brak sklopili u </a:t>
            </a:r>
            <a:r>
              <a:rPr lang="hr-HR" dirty="0" smtClean="0"/>
              <a:t>Osijeku </a:t>
            </a:r>
            <a:r>
              <a:rPr lang="hr-HR" dirty="0"/>
              <a:t>10.10.2010., </a:t>
            </a:r>
          </a:p>
          <a:p>
            <a:pPr marL="0" indent="0">
              <a:buNone/>
            </a:pPr>
            <a:r>
              <a:rPr lang="hr-HR" dirty="0" smtClean="0"/>
              <a:t>-predlažu </a:t>
            </a:r>
            <a:r>
              <a:rPr lang="hr-HR" dirty="0"/>
              <a:t>razvesti brak  </a:t>
            </a:r>
            <a:r>
              <a:rPr lang="hr-HR" dirty="0" smtClean="0"/>
              <a:t>i odobriti Plan o zajedničkoj roditeljskoj skrbi</a:t>
            </a:r>
          </a:p>
          <a:p>
            <a:pPr marL="0" indent="0">
              <a:buNone/>
            </a:pPr>
            <a:r>
              <a:rPr lang="hr-HR" dirty="0" smtClean="0"/>
              <a:t>Imaju jedno dijete </a:t>
            </a:r>
            <a:r>
              <a:rPr lang="hr-HR" dirty="0" err="1" smtClean="0"/>
              <a:t>mlt</a:t>
            </a:r>
            <a:r>
              <a:rPr lang="hr-HR" dirty="0" smtClean="0"/>
              <a:t>. Viktoriju Horvat, rođenu 10.10.2015. u Osijeku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U </a:t>
            </a:r>
            <a:r>
              <a:rPr lang="hr-HR" dirty="0"/>
              <a:t>prilogu: vjenčani </a:t>
            </a:r>
            <a:r>
              <a:rPr lang="hr-HR" dirty="0" smtClean="0"/>
              <a:t>list, oboje državljani RH</a:t>
            </a:r>
          </a:p>
          <a:p>
            <a:pPr marL="0" indent="0">
              <a:buNone/>
            </a:pPr>
            <a:r>
              <a:rPr lang="hr-HR" dirty="0" smtClean="0"/>
              <a:t>                   rodni list Viktorije , državljanka RH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12860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628616" y="3142806"/>
          <a:ext cx="5897880" cy="245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78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>
                          <a:effectLst/>
                        </a:rPr>
                        <a:t>PLAN O ZAJEDNIČKOJ RODITELJSKOJ SKRBI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24267"/>
              </p:ext>
            </p:extLst>
          </p:nvPr>
        </p:nvGraphicFramePr>
        <p:xfrm>
          <a:off x="971600" y="260647"/>
          <a:ext cx="7464929" cy="6074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6695"/>
                <a:gridCol w="2733229"/>
                <a:gridCol w="2935005"/>
              </a:tblGrid>
              <a:tr h="36667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Podaci o roditeljima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994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Majka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Otac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Ime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PETRA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IVAN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Prezime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HORVAT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HORVAT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1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OIB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11111111111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22222222222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4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Datum rođenja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05.05.1990.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05.05.1990.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Mjesto rođenja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SPLIT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OSIJEK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Prebivalište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SPLIT, GUNDULIĆEVA 11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OSIJEK, ULICA A. G. MATOŠA 11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Boravište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R. IRSKA, DUBLIN, RAGLAN RD 15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R. IRSKA, DUBLIN, HERBERT ST 15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05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Adresa u trenutku sastavljanja Plana (</a:t>
                      </a:r>
                      <a:r>
                        <a:rPr lang="hr-HR" sz="1000">
                          <a:effectLst/>
                        </a:rPr>
                        <a:t>ukoliko se ona razlikuje od adrese prebivališta / boravišta)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24013" y="21113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541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4138" algn="l"/>
              </a:tabLst>
            </a:pPr>
            <a:r>
              <a:rPr kumimoji="0" lang="hr-HR" alt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OBRAZAC</a:t>
            </a:r>
            <a:br>
              <a:rPr kumimoji="0" lang="hr-HR" alt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hr-HR" alt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							ZRS/1</a:t>
            </a:r>
            <a:endParaRPr kumimoji="0" lang="hr-HR" altLang="sr-Latn-R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4138" algn="l"/>
              </a:tabLst>
            </a:pPr>
            <a:r>
              <a:rPr kumimoji="0" lang="hr-HR" alt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hr-HR" altLang="sr-Latn-R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4138" algn="l"/>
              </a:tabLst>
            </a:pPr>
            <a:r>
              <a:rPr kumimoji="0" lang="hr-HR" alt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								</a:t>
            </a:r>
            <a:endParaRPr kumimoji="0" lang="hr-HR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875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Rezervirano mjesto sadržaja 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066480"/>
              </p:ext>
            </p:extLst>
          </p:nvPr>
        </p:nvGraphicFramePr>
        <p:xfrm>
          <a:off x="1259632" y="548679"/>
          <a:ext cx="7272808" cy="3585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6071"/>
                <a:gridCol w="4866737"/>
              </a:tblGrid>
              <a:tr h="28347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Podaci o djetetu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90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Ime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VIKTORIJA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Prezime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HORVAT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OIB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33333333333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9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Datum rođenja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10.10.2015.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Mjesto rođenja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OSIJEK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Prebivalište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SPLIT, GUNDULIĆEVA 11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Boravište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R. IRSKA, DUBLIN, RAGLAN RD 15</a:t>
                      </a:r>
                      <a:endParaRPr lang="hr-H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93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Adresa u trenutku sastavljanja Plana (</a:t>
                      </a:r>
                      <a:r>
                        <a:rPr lang="hr-HR" sz="1000" dirty="0">
                          <a:effectLst/>
                        </a:rPr>
                        <a:t>ukoliko se ona razlikuje od adrese prebivališta / boravišta)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0" name="Tablic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643724"/>
              </p:ext>
            </p:extLst>
          </p:nvPr>
        </p:nvGraphicFramePr>
        <p:xfrm>
          <a:off x="971600" y="6309320"/>
          <a:ext cx="5973277" cy="210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3277"/>
              </a:tblGrid>
              <a:tr h="45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Sporazumna uređenja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1" name="Tablic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06475"/>
              </p:ext>
            </p:extLst>
          </p:nvPr>
        </p:nvGraphicFramePr>
        <p:xfrm>
          <a:off x="1194402" y="5108288"/>
          <a:ext cx="7122013" cy="821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2013"/>
              </a:tblGrid>
              <a:tr h="821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245" algn="l"/>
                        </a:tabLst>
                      </a:pPr>
                      <a:r>
                        <a:rPr lang="hr-HR" sz="1100" dirty="0">
                          <a:effectLst/>
                        </a:rPr>
                        <a:t>SPLIT, GUNDULIĆEVA 11 ( kod majke )</a:t>
                      </a:r>
                      <a:endParaRPr lang="hr-H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1187624" y="4461957"/>
            <a:ext cx="77768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255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25563" algn="l"/>
              </a:tabLst>
            </a:pPr>
            <a:r>
              <a:rPr kumimoji="0" lang="hr-HR" alt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hr-HR" alt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hr-HR" alt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Mjesto i adresa djetetova stanovanja na kojem će biti prijavljeno prebivalište djeteta kod jednog od roditelja (obavezno naznačiti kod kojeg roditelja)</a:t>
            </a:r>
            <a:endParaRPr kumimoji="0" lang="hr-HR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640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/>
          <a:lstStyle/>
          <a:p>
            <a:r>
              <a:rPr lang="hr-HR" dirty="0"/>
              <a:t>PRIMJERI ZA VJEŽBU: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1.</a:t>
            </a:r>
            <a:r>
              <a:rPr lang="hr-HR" dirty="0" smtClean="0"/>
              <a:t>    </a:t>
            </a:r>
            <a:r>
              <a:rPr lang="hr-HR" b="1" dirty="0" smtClean="0"/>
              <a:t>RODITELJSKA SKRB; OSOBNI ODNOSI I UZDRŽAVANJE</a:t>
            </a:r>
          </a:p>
          <a:p>
            <a:pPr marL="0" indent="0">
              <a:buNone/>
            </a:pPr>
            <a:r>
              <a:rPr lang="hr-HR" dirty="0" smtClean="0"/>
              <a:t>Pod pretpostavkom da od stranaka zatražimo očitovanje o duljini njihovog boravka u R. Irskoj, namjeri nastavka života tamo, zaposlenju, imovini, slobodnom vremenu, a za dijete još i ide li u školu, koliko dugo,  izvanškolske aktivnosti i sl. i iz dostavljenih očitovanja </a:t>
            </a:r>
            <a:r>
              <a:rPr lang="hr-HR" b="1" dirty="0" smtClean="0"/>
              <a:t>zaključimo da i roditelji i dijete imaju uobičajeno boravište u R. Irskoj 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smtClean="0"/>
              <a:t>Koje instrumente MPP-a primjenjujemo u ovom predmetu i u odnosu na što ?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6588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Sporazumni razvod:</a:t>
            </a:r>
          </a:p>
          <a:p>
            <a:pPr marL="514350" indent="-514350">
              <a:buAutoNum type="alphaLcParenR"/>
            </a:pPr>
            <a:r>
              <a:rPr lang="hr-HR" dirty="0" smtClean="0"/>
              <a:t>Nadležnost</a:t>
            </a:r>
          </a:p>
          <a:p>
            <a:pPr marL="514350" indent="-514350">
              <a:buAutoNum type="alphaLcParenR"/>
            </a:pPr>
            <a:r>
              <a:rPr lang="hr-HR" dirty="0" smtClean="0"/>
              <a:t>Mjerodavno pravo </a:t>
            </a:r>
          </a:p>
          <a:p>
            <a:pPr marL="0" indent="0">
              <a:buNone/>
            </a:pPr>
            <a:r>
              <a:rPr lang="hr-HR" dirty="0" smtClean="0"/>
              <a:t>2. Roditeljska skrb i održavanje osobnih odnosa</a:t>
            </a:r>
          </a:p>
          <a:p>
            <a:pPr marL="514350" indent="-514350">
              <a:buAutoNum type="alphaLcParenR"/>
            </a:pPr>
            <a:r>
              <a:rPr lang="hr-HR" dirty="0" smtClean="0"/>
              <a:t>Nadležnost </a:t>
            </a:r>
          </a:p>
          <a:p>
            <a:pPr marL="514350" indent="-514350">
              <a:buAutoNum type="alphaLcParenR"/>
            </a:pPr>
            <a:r>
              <a:rPr lang="hr-HR" dirty="0" smtClean="0"/>
              <a:t>Mjerodavno pravo </a:t>
            </a:r>
          </a:p>
          <a:p>
            <a:pPr marL="0" indent="0">
              <a:buNone/>
            </a:pPr>
            <a:r>
              <a:rPr lang="hr-HR" dirty="0" smtClean="0"/>
              <a:t>3. Uzdržavanje</a:t>
            </a:r>
          </a:p>
          <a:p>
            <a:pPr marL="514350" indent="-514350">
              <a:buAutoNum type="alphaLcParenR"/>
            </a:pPr>
            <a:r>
              <a:rPr lang="hr-HR" dirty="0" smtClean="0"/>
              <a:t>Nadležnost </a:t>
            </a:r>
          </a:p>
          <a:p>
            <a:pPr marL="514350" indent="-514350">
              <a:buAutoNum type="alphaLcParenR"/>
            </a:pPr>
            <a:r>
              <a:rPr lang="hr-HR" dirty="0" smtClean="0"/>
              <a:t>Mjerodavno pravo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795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 smtClean="0"/>
              <a:t> </a:t>
            </a:r>
            <a:r>
              <a:rPr lang="hr-HR" b="1" dirty="0" smtClean="0"/>
              <a:t>Hijerarhija primjene instrumenta MPP</a:t>
            </a:r>
            <a:r>
              <a:rPr lang="hr-HR" dirty="0" smtClean="0"/>
              <a:t>:</a:t>
            </a:r>
          </a:p>
          <a:p>
            <a:pPr marL="0" indent="0" algn="just">
              <a:buNone/>
            </a:pPr>
            <a:endParaRPr lang="hr-HR" sz="3300" dirty="0"/>
          </a:p>
          <a:p>
            <a:pPr marL="0" indent="0" algn="just">
              <a:buNone/>
            </a:pPr>
            <a:r>
              <a:rPr lang="hr-HR" sz="3300" dirty="0" smtClean="0"/>
              <a:t>„   Republika </a:t>
            </a:r>
            <a:r>
              <a:rPr lang="hr-HR" sz="3300" dirty="0"/>
              <a:t>Hrvatska, kao država članica Europske unije, u predmetima koji sadržavaju prekogranični element s državama članicama EU </a:t>
            </a:r>
            <a:r>
              <a:rPr lang="hr-HR" sz="3300" b="1" dirty="0"/>
              <a:t>prvenstveno primjenjuje pravo EU</a:t>
            </a:r>
            <a:r>
              <a:rPr lang="hr-HR" sz="3300" dirty="0"/>
              <a:t>. </a:t>
            </a:r>
            <a:r>
              <a:rPr lang="hr-HR" sz="3300" b="1" dirty="0"/>
              <a:t>Ostali</a:t>
            </a:r>
            <a:r>
              <a:rPr lang="hr-HR" sz="3300" dirty="0"/>
              <a:t> međunarodni izvori — poput </a:t>
            </a:r>
            <a:r>
              <a:rPr lang="hr-HR" sz="3300" b="1" dirty="0"/>
              <a:t>konvencija</a:t>
            </a:r>
            <a:r>
              <a:rPr lang="hr-HR" sz="3300" dirty="0"/>
              <a:t> te </a:t>
            </a:r>
            <a:r>
              <a:rPr lang="hr-HR" sz="3300" b="1" dirty="0"/>
              <a:t>multilateralnih i bilateralnih sporazuma </a:t>
            </a:r>
            <a:r>
              <a:rPr lang="hr-HR" sz="3300" dirty="0"/>
              <a:t>— primjenjuju se </a:t>
            </a:r>
            <a:r>
              <a:rPr lang="hr-HR" sz="3300" b="1" dirty="0"/>
              <a:t>samo ako uređuju područja koja pravo EU ne obuhvaća ili kada sami EU instrumenti izričito upućuju na njihovu primjenu.</a:t>
            </a:r>
          </a:p>
          <a:p>
            <a:pPr marL="0" indent="0" algn="just" fontAlgn="base">
              <a:buNone/>
            </a:pPr>
            <a:r>
              <a:rPr lang="hr-HR" sz="3300" b="1" dirty="0" smtClean="0"/>
              <a:t>Nacionalno </a:t>
            </a:r>
            <a:r>
              <a:rPr lang="hr-HR" sz="3300" b="1" dirty="0"/>
              <a:t>pravo </a:t>
            </a:r>
            <a:r>
              <a:rPr lang="hr-HR" sz="3300" dirty="0"/>
              <a:t>se u situacijama s prekograničnim elementom, primjenjuje </a:t>
            </a:r>
            <a:r>
              <a:rPr lang="hr-HR" sz="3300" b="1" dirty="0" smtClean="0"/>
              <a:t>tek ako na njega upućuju odredbe neke uredbe i/ili konvencije ili odredbe ZMPP</a:t>
            </a:r>
            <a:r>
              <a:rPr lang="hr-HR" sz="3300" dirty="0" smtClean="0"/>
              <a:t>  </a:t>
            </a:r>
            <a:r>
              <a:rPr lang="hr-HR" sz="3300" dirty="0"/>
              <a:t>(kako u pitanju nadležnosti tako i po pitanju mjerodavnog prava</a:t>
            </a:r>
            <a:r>
              <a:rPr lang="hr-HR" sz="3300" dirty="0" smtClean="0"/>
              <a:t>).”</a:t>
            </a:r>
          </a:p>
          <a:p>
            <a:pPr marL="0" indent="0" fontAlgn="base">
              <a:buNone/>
            </a:pPr>
            <a:endParaRPr lang="hr-HR" dirty="0" smtClean="0"/>
          </a:p>
          <a:p>
            <a:pPr marL="0" indent="0" fontAlgn="base">
              <a:buNone/>
            </a:pPr>
            <a:endParaRPr lang="hr-HR" sz="2600" dirty="0" smtClean="0"/>
          </a:p>
          <a:p>
            <a:pPr marL="0" indent="0" fontAlgn="base">
              <a:buNone/>
            </a:pPr>
            <a:r>
              <a:rPr lang="hr-HR" sz="2600" dirty="0" smtClean="0"/>
              <a:t>Uputa VSRH od 05.12.2025</a:t>
            </a:r>
            <a:r>
              <a:rPr lang="hr-HR" dirty="0" smtClean="0"/>
              <a:t>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38760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endParaRPr lang="hr-HR" dirty="0" smtClean="0"/>
          </a:p>
          <a:p>
            <a:pPr marL="514350" indent="-514350">
              <a:buAutoNum type="arabicPeriod"/>
            </a:pPr>
            <a:r>
              <a:rPr lang="hr-HR" b="1" dirty="0" smtClean="0"/>
              <a:t>Sporazumni </a:t>
            </a:r>
            <a:r>
              <a:rPr lang="hr-HR" b="1" dirty="0"/>
              <a:t>razvod</a:t>
            </a:r>
            <a:r>
              <a:rPr lang="hr-HR" dirty="0"/>
              <a:t>:</a:t>
            </a:r>
          </a:p>
          <a:p>
            <a:pPr marL="514350" indent="-514350">
              <a:buAutoNum type="alphaLcParenR"/>
            </a:pPr>
            <a:r>
              <a:rPr lang="hr-HR" b="1" dirty="0" smtClean="0"/>
              <a:t>Nadležnost</a:t>
            </a:r>
            <a:r>
              <a:rPr lang="hr-HR" dirty="0" smtClean="0"/>
              <a:t> – čl.48. ZMPP-a upućuje na primjenu čl.3. b) Uredbe Bruxelles II b / </a:t>
            </a:r>
            <a:r>
              <a:rPr lang="hr-HR" dirty="0" err="1" smtClean="0"/>
              <a:t>ter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- </a:t>
            </a:r>
            <a:r>
              <a:rPr lang="hr-HR" b="1" dirty="0" smtClean="0"/>
              <a:t>nadležan sud RH</a:t>
            </a:r>
            <a:endParaRPr lang="hr-HR" b="1" dirty="0"/>
          </a:p>
          <a:p>
            <a:pPr marL="514350" indent="-514350">
              <a:buAutoNum type="alphaLcParenR"/>
            </a:pPr>
            <a:r>
              <a:rPr lang="hr-HR" b="1" dirty="0"/>
              <a:t>Mjerodavno pravo </a:t>
            </a:r>
            <a:r>
              <a:rPr lang="hr-HR" dirty="0" smtClean="0"/>
              <a:t>– čl.37. ZMPP-a propisuje primjenu mjerodavnog prava prema uobičajenom boravištu oba bračna druga u vrijeme podnošenja prijedloga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- </a:t>
            </a:r>
            <a:r>
              <a:rPr lang="hr-HR" b="1" dirty="0" smtClean="0"/>
              <a:t>zakon R. Irske koji regulira pitanje razvoda braka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0862487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b="1" dirty="0"/>
              <a:t>2</a:t>
            </a:r>
            <a:r>
              <a:rPr lang="hr-HR" dirty="0"/>
              <a:t>. </a:t>
            </a:r>
            <a:r>
              <a:rPr lang="hr-HR" b="1" dirty="0"/>
              <a:t>Roditeljska </a:t>
            </a:r>
            <a:r>
              <a:rPr lang="hr-HR" b="1" dirty="0" smtClean="0"/>
              <a:t>skrb i </a:t>
            </a:r>
            <a:r>
              <a:rPr lang="hr-HR" b="1" dirty="0"/>
              <a:t>održavanje osobnih odnosa</a:t>
            </a:r>
          </a:p>
          <a:p>
            <a:pPr marL="514350" indent="-514350" algn="just">
              <a:buAutoNum type="alphaLcParenR"/>
            </a:pPr>
            <a:r>
              <a:rPr lang="hr-HR" b="1" dirty="0"/>
              <a:t>Nadležnost</a:t>
            </a:r>
            <a:r>
              <a:rPr lang="hr-HR" dirty="0"/>
              <a:t> </a:t>
            </a:r>
            <a:r>
              <a:rPr lang="hr-HR" dirty="0" smtClean="0"/>
              <a:t>– čl.50. ZMPP-a st.1. upućuje na primjenu Uredbe Bruxelles II b/</a:t>
            </a:r>
            <a:r>
              <a:rPr lang="hr-HR" dirty="0" err="1" smtClean="0"/>
              <a:t>ter</a:t>
            </a:r>
            <a:r>
              <a:rPr lang="hr-HR" dirty="0" smtClean="0"/>
              <a:t> </a:t>
            </a:r>
          </a:p>
          <a:p>
            <a:pPr marL="0" indent="0" algn="just">
              <a:buNone/>
            </a:pPr>
            <a:r>
              <a:rPr lang="hr-HR" dirty="0" smtClean="0"/>
              <a:t>- čl.7. opća nadležnost – </a:t>
            </a:r>
            <a:r>
              <a:rPr lang="hr-HR" b="1" dirty="0" smtClean="0"/>
              <a:t>uobičajeno boravište djeteta </a:t>
            </a:r>
            <a:r>
              <a:rPr lang="hr-HR" dirty="0" smtClean="0"/>
              <a:t>u trenutku pokretanja postupka – </a:t>
            </a:r>
            <a:r>
              <a:rPr lang="hr-HR" b="1" dirty="0" smtClean="0"/>
              <a:t>sud R. Irske</a:t>
            </a:r>
          </a:p>
          <a:p>
            <a:pPr marL="0" indent="0" algn="just">
              <a:buNone/>
            </a:pPr>
            <a:r>
              <a:rPr lang="hr-HR" dirty="0" smtClean="0"/>
              <a:t> - </a:t>
            </a:r>
            <a:r>
              <a:rPr lang="hr-HR" dirty="0" err="1" smtClean="0"/>
              <a:t>podredno</a:t>
            </a:r>
            <a:r>
              <a:rPr lang="hr-HR" dirty="0" smtClean="0"/>
              <a:t> na čl. 5. Haške konvencije </a:t>
            </a:r>
            <a:r>
              <a:rPr lang="hr-HR" dirty="0"/>
              <a:t>o nadležnosti, mjerodavnom pravu, priznanju, ovrsi i suradnji u odnosu na roditeljsku odgovornost i o mjerama za zaštitu djece iz 1996. (»Narodne novine – Međunarodni ugovori«, br. 5/09</a:t>
            </a:r>
            <a:r>
              <a:rPr lang="hr-HR" dirty="0" smtClean="0"/>
              <a:t>. – dalje HK 1996.) – </a:t>
            </a:r>
            <a:r>
              <a:rPr lang="hr-HR" b="1" dirty="0" smtClean="0"/>
              <a:t>ovom slučaju se ne primjenjuje</a:t>
            </a:r>
            <a:endParaRPr lang="hr-HR" b="1" dirty="0"/>
          </a:p>
          <a:p>
            <a:pPr marL="0" indent="0">
              <a:buNone/>
            </a:pPr>
            <a:endParaRPr lang="hr-HR" dirty="0" smtClean="0"/>
          </a:p>
          <a:p>
            <a:pPr marL="514350" indent="-514350">
              <a:buAutoNum type="alphaLcParenR"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56100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Kada bi u našem primjeru smatrali da su roditelji Petra i Ivan Horvat postigli sporazum vezano za </a:t>
            </a:r>
            <a:r>
              <a:rPr lang="hr-HR" b="1" dirty="0" smtClean="0"/>
              <a:t>izbor suda </a:t>
            </a:r>
            <a:r>
              <a:rPr lang="hr-HR" dirty="0" smtClean="0"/>
              <a:t>po - </a:t>
            </a:r>
            <a:r>
              <a:rPr lang="hr-HR" b="1" dirty="0" smtClean="0"/>
              <a:t>čl.10. Uredbe </a:t>
            </a:r>
            <a:r>
              <a:rPr lang="hr-HR" dirty="0" smtClean="0"/>
              <a:t>Bruxelles II b/</a:t>
            </a:r>
            <a:r>
              <a:rPr lang="hr-HR" dirty="0" err="1" smtClean="0"/>
              <a:t>ter</a:t>
            </a:r>
            <a:r>
              <a:rPr lang="hr-HR" dirty="0" smtClean="0"/>
              <a:t> –</a:t>
            </a:r>
            <a:r>
              <a:rPr lang="hr-HR" b="1" dirty="0" smtClean="0"/>
              <a:t>– kumulativno </a:t>
            </a:r>
            <a:r>
              <a:rPr lang="hr-HR" dirty="0" smtClean="0"/>
              <a:t>moraju biti ispunjeni uvjeti pod </a:t>
            </a:r>
          </a:p>
          <a:p>
            <a:pPr marL="0" indent="0">
              <a:buNone/>
            </a:pPr>
            <a:r>
              <a:rPr lang="hr-HR" b="1" dirty="0" smtClean="0"/>
              <a:t>a) veza djeteta sa državom izabranog suda</a:t>
            </a:r>
          </a:p>
          <a:p>
            <a:pPr marL="0" indent="0">
              <a:buNone/>
            </a:pPr>
            <a:r>
              <a:rPr lang="hr-HR" b="1" dirty="0" smtClean="0"/>
              <a:t> - </a:t>
            </a:r>
            <a:r>
              <a:rPr lang="hr-HR" dirty="0" smtClean="0"/>
              <a:t>barem jedan roditelj ima uobičajeno boravište u RH</a:t>
            </a:r>
          </a:p>
          <a:p>
            <a:pPr marL="0" indent="0">
              <a:buNone/>
            </a:pPr>
            <a:r>
              <a:rPr lang="hr-HR" b="1" dirty="0" smtClean="0"/>
              <a:t> </a:t>
            </a:r>
            <a:r>
              <a:rPr lang="hr-HR" dirty="0" smtClean="0"/>
              <a:t>- prethodno uobičajeno boravište djeteta je bilo u RH</a:t>
            </a:r>
          </a:p>
          <a:p>
            <a:pPr marL="0" indent="0">
              <a:buNone/>
            </a:pPr>
            <a:r>
              <a:rPr lang="hr-HR" dirty="0" smtClean="0"/>
              <a:t>-dijete ima državljanstvo RH – </a:t>
            </a:r>
            <a:r>
              <a:rPr lang="hr-HR" b="1" dirty="0" smtClean="0"/>
              <a:t>taj bi uvjet bio ispunjen</a:t>
            </a:r>
            <a:r>
              <a:rPr lang="hr-HR" dirty="0" smtClean="0"/>
              <a:t>.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30148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/>
          <a:lstStyle/>
          <a:p>
            <a:pPr marL="0" indent="0">
              <a:buNone/>
            </a:pPr>
            <a:r>
              <a:rPr lang="hr-HR" b="1" dirty="0"/>
              <a:t>b) pisani sporazum stranaka ili izričito prihvaćanje nadležnosti tijekom postupka – </a:t>
            </a:r>
            <a:r>
              <a:rPr lang="hr-HR" dirty="0"/>
              <a:t>ako bi smatrali zajednički prijedlog sporazumom u smislu ovog članka </a:t>
            </a:r>
            <a:r>
              <a:rPr lang="hr-HR" b="1" dirty="0"/>
              <a:t>– onda i taj</a:t>
            </a:r>
          </a:p>
          <a:p>
            <a:pPr marL="0" indent="0">
              <a:buNone/>
            </a:pPr>
            <a:r>
              <a:rPr lang="hr-HR" b="1" dirty="0"/>
              <a:t>c) da je ovaj izbor suda u najboljem interesu djeteta </a:t>
            </a:r>
            <a:r>
              <a:rPr lang="hr-HR" dirty="0"/>
              <a:t>– </a:t>
            </a:r>
            <a:r>
              <a:rPr lang="hr-HR" b="1" dirty="0"/>
              <a:t>taj je upitan iz više </a:t>
            </a:r>
            <a:r>
              <a:rPr lang="hr-HR" b="1" dirty="0" smtClean="0"/>
              <a:t>razloga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ZAKLJUČAK – nadležan bi bio sud R. Irske, a samo iznimno, ako postoji </a:t>
            </a:r>
            <a:r>
              <a:rPr lang="hr-HR" b="1" dirty="0" smtClean="0"/>
              <a:t>sporazum i ako bi bili kumulativno ispunjeni svi uvjeti -  </a:t>
            </a:r>
            <a:r>
              <a:rPr lang="hr-HR" b="1" dirty="0"/>
              <a:t>sud </a:t>
            </a:r>
            <a:r>
              <a:rPr lang="hr-HR" b="1" dirty="0" smtClean="0"/>
              <a:t>RH bi imao nadležnost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56711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b) Mjerodavno pravo </a:t>
            </a:r>
            <a:r>
              <a:rPr lang="hr-HR" dirty="0" smtClean="0"/>
              <a:t>– čl.44.st.1. ZMPP-a upućuje na primjenu HK 1996</a:t>
            </a:r>
            <a:r>
              <a:rPr lang="hr-HR" dirty="0"/>
              <a:t>. 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čl. 15. – </a:t>
            </a:r>
            <a:r>
              <a:rPr lang="hr-HR" b="1" dirty="0" err="1" smtClean="0"/>
              <a:t>lex</a:t>
            </a:r>
            <a:r>
              <a:rPr lang="hr-HR" b="1" dirty="0" smtClean="0"/>
              <a:t> fori </a:t>
            </a:r>
            <a:r>
              <a:rPr lang="hr-HR" dirty="0" smtClean="0"/>
              <a:t>kad sud postupa u izvršavanju svoje nadležnosti prema odredbama HK 1996</a:t>
            </a:r>
          </a:p>
          <a:p>
            <a:pPr>
              <a:buFontTx/>
              <a:buChar char="-"/>
            </a:pPr>
            <a:r>
              <a:rPr lang="hr-HR" dirty="0" smtClean="0"/>
              <a:t>Čl.16. – </a:t>
            </a:r>
            <a:r>
              <a:rPr lang="hr-HR" b="1" dirty="0" smtClean="0"/>
              <a:t>za stjecanje i prestanak roditeljske odgovornosti - izvan sudskih postupaka </a:t>
            </a:r>
            <a:r>
              <a:rPr lang="hr-HR" dirty="0" smtClean="0"/>
              <a:t>( u RH to bi bilo temeljem zakona ) – pravo države uobičajenog boravišta djeteta  </a:t>
            </a:r>
          </a:p>
          <a:p>
            <a:pPr>
              <a:buFontTx/>
              <a:buChar char="-"/>
            </a:pPr>
            <a:r>
              <a:rPr lang="hr-HR" dirty="0" smtClean="0"/>
              <a:t>Čl.17. – </a:t>
            </a:r>
            <a:r>
              <a:rPr lang="hr-HR" b="1" dirty="0" smtClean="0"/>
              <a:t>za ostvarivanje roditeljske odgovornosti </a:t>
            </a:r>
            <a:r>
              <a:rPr lang="hr-HR" dirty="0" smtClean="0"/>
              <a:t>- </a:t>
            </a:r>
            <a:r>
              <a:rPr lang="hr-HR" dirty="0"/>
              <a:t>pravo države uobičajenog boravišta djeteta </a:t>
            </a:r>
          </a:p>
        </p:txBody>
      </p:sp>
    </p:spTree>
    <p:extLst>
      <p:ext uri="{BB962C8B-B14F-4D97-AF65-F5344CB8AC3E}">
        <p14:creationId xmlns:p14="http://schemas.microsoft.com/office/powerpoint/2010/main" val="11383962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361459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</a:t>
            </a:r>
            <a:r>
              <a:rPr lang="hr-HR" dirty="0"/>
              <a:t>našem </a:t>
            </a:r>
            <a:r>
              <a:rPr lang="hr-HR" dirty="0" smtClean="0"/>
              <a:t>primjeru</a:t>
            </a:r>
          </a:p>
          <a:p>
            <a:pPr marL="0" indent="0">
              <a:buNone/>
            </a:pPr>
            <a:r>
              <a:rPr lang="hr-HR" dirty="0" smtClean="0"/>
              <a:t>– </a:t>
            </a:r>
            <a:r>
              <a:rPr lang="hr-HR" dirty="0"/>
              <a:t>ako bi </a:t>
            </a:r>
            <a:r>
              <a:rPr lang="hr-HR" b="1" dirty="0"/>
              <a:t>sud RH </a:t>
            </a:r>
            <a:r>
              <a:rPr lang="hr-HR" dirty="0" smtClean="0"/>
              <a:t>prihvatio  </a:t>
            </a:r>
            <a:r>
              <a:rPr lang="hr-HR" dirty="0"/>
              <a:t>svoju   </a:t>
            </a:r>
            <a:r>
              <a:rPr lang="hr-HR" b="1" dirty="0" smtClean="0"/>
              <a:t>nadležnost temeljem sporazuma stranaka </a:t>
            </a:r>
            <a:r>
              <a:rPr lang="hr-HR" dirty="0" smtClean="0"/>
              <a:t>( čl.10. Uredbe Bruxelles </a:t>
            </a:r>
            <a:r>
              <a:rPr lang="hr-HR" dirty="0" err="1" smtClean="0"/>
              <a:t>Iib</a:t>
            </a:r>
            <a:r>
              <a:rPr lang="hr-HR" dirty="0" smtClean="0"/>
              <a:t>/ </a:t>
            </a:r>
            <a:r>
              <a:rPr lang="hr-HR" dirty="0" err="1" smtClean="0"/>
              <a:t>ter</a:t>
            </a:r>
            <a:r>
              <a:rPr lang="hr-HR" dirty="0" smtClean="0"/>
              <a:t> ), </a:t>
            </a:r>
          </a:p>
          <a:p>
            <a:pPr marL="0" indent="0">
              <a:buNone/>
            </a:pPr>
            <a:r>
              <a:rPr lang="hr-HR" b="1" dirty="0" smtClean="0"/>
              <a:t>primjenjivao </a:t>
            </a:r>
            <a:r>
              <a:rPr lang="hr-HR" b="1" dirty="0"/>
              <a:t>bi pravo R. Irske </a:t>
            </a:r>
            <a:r>
              <a:rPr lang="hr-HR" dirty="0"/>
              <a:t>– </a:t>
            </a:r>
            <a:r>
              <a:rPr lang="hr-HR" b="1" dirty="0"/>
              <a:t>čl.17.HK 1996. </a:t>
            </a:r>
            <a:r>
              <a:rPr lang="hr-HR" dirty="0"/>
              <a:t>jer svoju nadležnost nije utemeljio na poglavlju II. HK 1996.  ( nisu ispunjeni uvjeti iz čk.10. HK 1996. ) nego na izboru suda iz čl.10. Uredbe Bruxelles II </a:t>
            </a:r>
            <a:r>
              <a:rPr lang="hr-HR" dirty="0" err="1"/>
              <a:t>ter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3026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/>
              <a:t>3</a:t>
            </a:r>
            <a:r>
              <a:rPr lang="hr-HR" dirty="0"/>
              <a:t>. </a:t>
            </a:r>
            <a:r>
              <a:rPr lang="hr-HR" dirty="0" smtClean="0"/>
              <a:t> </a:t>
            </a:r>
            <a:r>
              <a:rPr lang="hr-HR" b="1" dirty="0" smtClean="0"/>
              <a:t>Uzdržavanje</a:t>
            </a:r>
            <a:endParaRPr lang="hr-HR" b="1" dirty="0"/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hr-HR" b="1" dirty="0"/>
              <a:t>Nadležnost</a:t>
            </a:r>
            <a:r>
              <a:rPr lang="hr-HR" dirty="0"/>
              <a:t> </a:t>
            </a:r>
            <a:r>
              <a:rPr lang="hr-HR" dirty="0" smtClean="0"/>
              <a:t>– čl.53. ZMPP-a upućuje na primjenu </a:t>
            </a:r>
            <a:r>
              <a:rPr lang="hr-HR" dirty="0"/>
              <a:t>Uredbe Vijeća (EZ) br. 4/2009 od 18. prosinca 2008. o nadležnosti, mjerodavnom pravu, priznavanju i izvršenju sudskih odluka te suradnji u stvarima koje se odnose na obvezu uzdržavanja (SL L 7, 10. 1. 2009.; SL L 281, 23. 10. 2013</a:t>
            </a:r>
            <a:r>
              <a:rPr lang="hr-HR" dirty="0" smtClean="0"/>
              <a:t>.) – u daljnjem tekstu </a:t>
            </a:r>
            <a:r>
              <a:rPr lang="hr-HR" b="1" dirty="0" smtClean="0"/>
              <a:t>Uredba o uzdržavanju</a:t>
            </a:r>
            <a:r>
              <a:rPr lang="hr-HR" dirty="0" smtClean="0"/>
              <a:t>.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514350" indent="-514350">
              <a:buAutoNum type="alphaLcParenR"/>
            </a:pPr>
            <a:endParaRPr lang="hr-HR" dirty="0"/>
          </a:p>
          <a:p>
            <a:pPr marL="514350" indent="-514350">
              <a:buAutoNum type="alphaLcParenR"/>
            </a:pPr>
            <a:endParaRPr lang="hr-HR" dirty="0" smtClean="0"/>
          </a:p>
          <a:p>
            <a:pPr marL="514350" indent="-514350">
              <a:buAutoNum type="alphaLcParenR"/>
            </a:pPr>
            <a:endParaRPr lang="hr-HR" dirty="0"/>
          </a:p>
          <a:p>
            <a:pPr marL="514350" indent="-514350">
              <a:buAutoNum type="alphaLcParenR"/>
            </a:pPr>
            <a:endParaRPr lang="hr-HR" dirty="0" smtClean="0"/>
          </a:p>
          <a:p>
            <a:pPr marL="514350" indent="-514350">
              <a:buAutoNum type="alphaLcParenR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182370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r-HR" b="1" dirty="0" smtClean="0"/>
              <a:t>čl.3. Uredbe </a:t>
            </a:r>
            <a:r>
              <a:rPr lang="hr-HR" dirty="0" smtClean="0"/>
              <a:t>o uzdržavanju – </a:t>
            </a:r>
            <a:r>
              <a:rPr lang="hr-HR" b="1" dirty="0" smtClean="0"/>
              <a:t>opće odredbe </a:t>
            </a:r>
            <a:r>
              <a:rPr lang="hr-HR" dirty="0" smtClean="0"/>
              <a:t>( </a:t>
            </a:r>
            <a:r>
              <a:rPr lang="hr-HR" dirty="0" err="1" smtClean="0"/>
              <a:t>izberiva</a:t>
            </a:r>
            <a:r>
              <a:rPr lang="hr-HR" dirty="0" smtClean="0"/>
              <a:t> nadležnost )  </a:t>
            </a:r>
          </a:p>
          <a:p>
            <a:pPr marL="0" indent="0" algn="just">
              <a:buNone/>
            </a:pPr>
            <a:r>
              <a:rPr lang="hr-HR" b="1" dirty="0" smtClean="0"/>
              <a:t>a</a:t>
            </a:r>
            <a:r>
              <a:rPr lang="hr-HR" b="1" dirty="0"/>
              <a:t>)</a:t>
            </a:r>
            <a:r>
              <a:rPr lang="hr-HR" dirty="0"/>
              <a:t> sud mjesta u kojem </a:t>
            </a:r>
            <a:r>
              <a:rPr lang="hr-HR" b="1" dirty="0"/>
              <a:t>tuženik ima uobičajeno </a:t>
            </a:r>
            <a:r>
              <a:rPr lang="hr-HR" b="1" dirty="0" smtClean="0"/>
              <a:t>boravište</a:t>
            </a:r>
            <a:r>
              <a:rPr lang="hr-HR" dirty="0" smtClean="0"/>
              <a:t>; </a:t>
            </a:r>
            <a:r>
              <a:rPr lang="hr-HR" b="1" dirty="0" smtClean="0"/>
              <a:t>ili</a:t>
            </a:r>
          </a:p>
          <a:p>
            <a:pPr marL="0" indent="0" algn="just">
              <a:buNone/>
            </a:pPr>
            <a:r>
              <a:rPr lang="hr-HR" b="1" dirty="0" smtClean="0"/>
              <a:t>b</a:t>
            </a:r>
            <a:r>
              <a:rPr lang="hr-HR" b="1" dirty="0"/>
              <a:t>)</a:t>
            </a:r>
            <a:r>
              <a:rPr lang="hr-HR" dirty="0"/>
              <a:t> sud mjesta u kojem </a:t>
            </a:r>
            <a:r>
              <a:rPr lang="hr-HR" b="1" dirty="0"/>
              <a:t>uzdržavana osoba ima uobičajeno boravište</a:t>
            </a:r>
            <a:r>
              <a:rPr lang="hr-HR" dirty="0"/>
              <a:t>; </a:t>
            </a:r>
            <a:r>
              <a:rPr lang="hr-HR" b="1" dirty="0"/>
              <a:t>ili</a:t>
            </a:r>
            <a:r>
              <a:rPr lang="hr-HR" dirty="0"/>
              <a:t> </a:t>
            </a:r>
          </a:p>
          <a:p>
            <a:pPr marL="0" indent="0" algn="just">
              <a:buNone/>
            </a:pPr>
            <a:r>
              <a:rPr lang="hr-HR" b="1" dirty="0" smtClean="0"/>
              <a:t>c</a:t>
            </a:r>
            <a:r>
              <a:rPr lang="hr-HR" b="1" dirty="0"/>
              <a:t>)</a:t>
            </a:r>
            <a:r>
              <a:rPr lang="hr-HR" dirty="0"/>
              <a:t> sud koji je </a:t>
            </a:r>
            <a:r>
              <a:rPr lang="hr-HR" b="1" dirty="0"/>
              <a:t>u skladu sa svojim pravom nadležan </a:t>
            </a:r>
            <a:r>
              <a:rPr lang="hr-HR" dirty="0"/>
              <a:t>za </a:t>
            </a:r>
            <a:r>
              <a:rPr lang="hr-HR" b="1" dirty="0"/>
              <a:t>postupke o statusu osobe </a:t>
            </a:r>
            <a:r>
              <a:rPr lang="hr-HR" dirty="0"/>
              <a:t>čiji je predmet o uzdržavanju povezan s tim postupkom, </a:t>
            </a:r>
            <a:r>
              <a:rPr lang="hr-HR" b="1" dirty="0"/>
              <a:t>osim ako </a:t>
            </a:r>
            <a:r>
              <a:rPr lang="hr-HR" dirty="0"/>
              <a:t>nadležnost nije utemeljena isključivo na </a:t>
            </a:r>
            <a:r>
              <a:rPr lang="hr-HR" b="1" dirty="0"/>
              <a:t>državljanstvu jedne od strana</a:t>
            </a:r>
            <a:r>
              <a:rPr lang="hr-HR" dirty="0"/>
              <a:t>; ili </a:t>
            </a:r>
          </a:p>
        </p:txBody>
      </p:sp>
    </p:spTree>
    <p:extLst>
      <p:ext uri="{BB962C8B-B14F-4D97-AF65-F5344CB8AC3E}">
        <p14:creationId xmlns:p14="http://schemas.microsoft.com/office/powerpoint/2010/main" val="18285325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d</a:t>
            </a:r>
            <a:r>
              <a:rPr lang="hr-HR" b="1" dirty="0"/>
              <a:t>)</a:t>
            </a:r>
            <a:r>
              <a:rPr lang="hr-HR" dirty="0"/>
              <a:t> sud koji je </a:t>
            </a:r>
            <a:r>
              <a:rPr lang="hr-HR" b="1" dirty="0"/>
              <a:t>u skladu sa svojim pravom nadležan</a:t>
            </a:r>
            <a:r>
              <a:rPr lang="hr-HR" dirty="0"/>
              <a:t> za </a:t>
            </a:r>
            <a:r>
              <a:rPr lang="hr-HR" b="1" dirty="0"/>
              <a:t>postupke o roditeljskoj odgovornosti,</a:t>
            </a:r>
            <a:r>
              <a:rPr lang="hr-HR" dirty="0"/>
              <a:t> </a:t>
            </a:r>
            <a:r>
              <a:rPr lang="hr-HR" b="1" dirty="0"/>
              <a:t>osim ako</a:t>
            </a:r>
            <a:r>
              <a:rPr lang="hr-HR" dirty="0"/>
              <a:t> nadležnost nije utemeljena </a:t>
            </a:r>
            <a:r>
              <a:rPr lang="hr-HR" b="1" dirty="0"/>
              <a:t>isključivo na državljanstvu jedne od strana</a:t>
            </a:r>
            <a:r>
              <a:rPr lang="hr-HR" dirty="0"/>
              <a:t> </a:t>
            </a:r>
            <a:endParaRPr lang="hr-HR" dirty="0" smtClean="0"/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b="1" dirty="0" smtClean="0"/>
              <a:t>Čl.4. Uredbe – izbor suda</a:t>
            </a:r>
          </a:p>
          <a:p>
            <a:pPr marL="0" indent="0">
              <a:buNone/>
            </a:pPr>
            <a:r>
              <a:rPr lang="vi-VN" dirty="0" smtClean="0"/>
              <a:t>Ovaj </a:t>
            </a:r>
            <a:r>
              <a:rPr lang="vi-VN" dirty="0"/>
              <a:t>se članak </a:t>
            </a:r>
            <a:r>
              <a:rPr lang="vi-VN" b="1" dirty="0"/>
              <a:t>ne primjenjuje </a:t>
            </a:r>
            <a:r>
              <a:rPr lang="vi-VN" dirty="0"/>
              <a:t>na spor koji se odnosi na obvezu </a:t>
            </a:r>
            <a:r>
              <a:rPr lang="vi-VN" b="1" dirty="0"/>
              <a:t>uzdržavanja djeteta mlađeg od 18 godina</a:t>
            </a:r>
            <a:r>
              <a:rPr lang="vi-VN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17300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r-HR" dirty="0" smtClean="0"/>
              <a:t>Čl.5. Uredbe o uzdržavanju - </a:t>
            </a:r>
            <a:endParaRPr lang="hr-HR" dirty="0"/>
          </a:p>
          <a:p>
            <a:pPr marL="0" indent="0" algn="just">
              <a:buNone/>
            </a:pPr>
            <a:r>
              <a:rPr lang="hr-HR" b="1" dirty="0" smtClean="0"/>
              <a:t>Nadležnost </a:t>
            </a:r>
            <a:r>
              <a:rPr lang="hr-HR" b="1" dirty="0"/>
              <a:t>suda pred kojim se tuženik upusti u postupak </a:t>
            </a:r>
            <a:r>
              <a:rPr lang="hr-HR" b="1" dirty="0" smtClean="0"/>
              <a:t>, osim ako se upustio samo da bi osporio nadležnost.  </a:t>
            </a:r>
            <a:endParaRPr lang="hr-HR" b="1" dirty="0"/>
          </a:p>
          <a:p>
            <a:pPr marL="0" indent="0" algn="just">
              <a:buNone/>
            </a:pPr>
            <a:r>
              <a:rPr lang="hr-HR" dirty="0" smtClean="0"/>
              <a:t>U našem primjeru bi li sud RH imao nadležnost za postupak uzdržavanja </a:t>
            </a:r>
            <a:r>
              <a:rPr lang="hr-HR" dirty="0" err="1" smtClean="0"/>
              <a:t>mlt</a:t>
            </a:r>
            <a:r>
              <a:rPr lang="hr-HR" dirty="0" smtClean="0"/>
              <a:t>. Viktorije ?  </a:t>
            </a:r>
          </a:p>
          <a:p>
            <a:pPr marL="514350" indent="-514350" algn="just">
              <a:buAutoNum type="arabicPeriod"/>
            </a:pPr>
            <a:r>
              <a:rPr lang="hr-HR" dirty="0" smtClean="0"/>
              <a:t>Izbor suda ne dolazi u obzir.</a:t>
            </a:r>
          </a:p>
          <a:p>
            <a:pPr marL="514350" indent="-514350" algn="just">
              <a:buAutoNum type="arabicPeriod"/>
            </a:pPr>
            <a:r>
              <a:rPr lang="hr-HR" dirty="0" smtClean="0"/>
              <a:t>Opća nadležnost – čl.3. – a) i b) ne jer i vjerovnik i obveznik imaju uobičajeno boravište u R. Irskoj</a:t>
            </a:r>
          </a:p>
          <a:p>
            <a:pPr marL="0" indent="0" algn="just">
              <a:buNone/>
            </a:pPr>
            <a:r>
              <a:rPr lang="hr-HR" dirty="0" smtClean="0"/>
              <a:t>- </a:t>
            </a:r>
            <a:r>
              <a:rPr lang="hr-HR" b="1" dirty="0" smtClean="0"/>
              <a:t>čl. 3. točka d)  Uredbe – nadležnost suda RH ? </a:t>
            </a:r>
          </a:p>
          <a:p>
            <a:pPr marL="0" indent="0" algn="just">
              <a:buNone/>
            </a:pPr>
            <a:r>
              <a:rPr lang="hr-HR" b="1" dirty="0" smtClean="0"/>
              <a:t>Ili po čl.3. točkama  1. i 2. Uredbe – R. Irska ?</a:t>
            </a:r>
          </a:p>
          <a:p>
            <a:pPr marL="514350" indent="-514350" algn="just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555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7606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b="1" dirty="0" smtClean="0"/>
              <a:t>Prvo</a:t>
            </a:r>
            <a:r>
              <a:rPr lang="hr-HR" dirty="0" smtClean="0"/>
              <a:t> primjenjujemo:</a:t>
            </a:r>
          </a:p>
          <a:p>
            <a:pPr marL="0" indent="0" algn="just">
              <a:buNone/>
            </a:pPr>
            <a:r>
              <a:rPr lang="hr-HR" b="1" dirty="0" smtClean="0"/>
              <a:t>uredbe i direktive EU ( bez obzira je li prekogranični element u predmetu sa državom članicom EU ili trećom državom )</a:t>
            </a:r>
            <a:r>
              <a:rPr lang="hr-HR" dirty="0" smtClean="0"/>
              <a:t>,  </a:t>
            </a:r>
          </a:p>
          <a:p>
            <a:pPr marL="0" indent="0" algn="just">
              <a:buNone/>
            </a:pPr>
            <a:r>
              <a:rPr lang="hr-HR" dirty="0" smtClean="0"/>
              <a:t>- ako one to područje </a:t>
            </a:r>
            <a:r>
              <a:rPr lang="hr-HR" b="1" dirty="0" smtClean="0"/>
              <a:t>nisu obuhvatile ili direktno upućuju</a:t>
            </a:r>
            <a:r>
              <a:rPr lang="hr-HR" dirty="0" smtClean="0"/>
              <a:t> na primjenu drugih instrumenata MPP-a tada:</a:t>
            </a:r>
          </a:p>
          <a:p>
            <a:pPr marL="0" indent="0" algn="just">
              <a:buNone/>
            </a:pPr>
            <a:r>
              <a:rPr lang="hr-HR" b="1" dirty="0" smtClean="0"/>
              <a:t>Bilateralni ugovori ili multilateralni ugovori ili konvencije</a:t>
            </a:r>
          </a:p>
          <a:p>
            <a:pPr marL="0" indent="0" algn="just">
              <a:buNone/>
            </a:pPr>
            <a:r>
              <a:rPr lang="hr-HR" dirty="0" smtClean="0"/>
              <a:t>- ako ništa od naprijed navedenog, onda </a:t>
            </a:r>
            <a:r>
              <a:rPr lang="hr-HR" b="1" dirty="0" smtClean="0"/>
              <a:t>nacionalno pravo</a:t>
            </a:r>
          </a:p>
        </p:txBody>
      </p:sp>
    </p:spTree>
    <p:extLst>
      <p:ext uri="{BB962C8B-B14F-4D97-AF65-F5344CB8AC3E}">
        <p14:creationId xmlns:p14="http://schemas.microsoft.com/office/powerpoint/2010/main" val="19432911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b) Mjerodavno pravo – </a:t>
            </a:r>
            <a:r>
              <a:rPr lang="hr-HR" dirty="0" smtClean="0"/>
              <a:t>čl.45. ZMPP-a upućuje na Haški protokol </a:t>
            </a:r>
            <a:r>
              <a:rPr lang="hr-HR" dirty="0"/>
              <a:t>od 27. studenoga 2007. o pravu mjerodavnom za obveze uzdržavanja (SL L 331, 16. 12. 2009</a:t>
            </a:r>
            <a:r>
              <a:rPr lang="hr-HR" dirty="0" smtClean="0"/>
              <a:t>.) – dalje HP 2007.  </a:t>
            </a:r>
          </a:p>
          <a:p>
            <a:pPr marL="0" indent="0" algn="just">
              <a:buNone/>
            </a:pPr>
            <a:r>
              <a:rPr lang="hr-HR" b="1" dirty="0" smtClean="0"/>
              <a:t>Čl.3. HP 2007. – Opće pravilo o mjerodavnom pravu</a:t>
            </a:r>
          </a:p>
          <a:p>
            <a:pPr marL="0" indent="0" algn="just">
              <a:buNone/>
            </a:pPr>
            <a:r>
              <a:rPr lang="hr-HR" dirty="0" smtClean="0"/>
              <a:t>- </a:t>
            </a:r>
            <a:r>
              <a:rPr lang="vi-VN" dirty="0" smtClean="0"/>
              <a:t>pravo </a:t>
            </a:r>
            <a:r>
              <a:rPr lang="vi-VN" dirty="0"/>
              <a:t>države uobičajenog boravišta vjerovnika uzdržavanja, osim ako ovim Protokolom nije predviđeno drukčije. </a:t>
            </a:r>
          </a:p>
        </p:txBody>
      </p:sp>
    </p:spTree>
    <p:extLst>
      <p:ext uri="{BB962C8B-B14F-4D97-AF65-F5344CB8AC3E}">
        <p14:creationId xmlns:p14="http://schemas.microsoft.com/office/powerpoint/2010/main" val="3665825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Čl. 4. -  Posebna pravila koja vrijede i za obvezu roditelja za uzdržavanje djeteta:</a:t>
            </a:r>
          </a:p>
          <a:p>
            <a:pPr marL="0" indent="0">
              <a:buNone/>
            </a:pPr>
            <a:r>
              <a:rPr lang="hr-HR" dirty="0" smtClean="0"/>
              <a:t>st.2.  -  ako dijete kao </a:t>
            </a:r>
            <a:r>
              <a:rPr lang="hr-HR" dirty="0"/>
              <a:t>vjerovnik uzdržavanja ne može dobiti uzdržavanje od dužnika </a:t>
            </a:r>
            <a:r>
              <a:rPr lang="hr-HR" dirty="0" smtClean="0"/>
              <a:t>uzdržavanja po pravu države njegovog uobičajenog boravišta - </a:t>
            </a:r>
            <a:r>
              <a:rPr lang="hr-HR" dirty="0"/>
              <a:t>primjenjuje se </a:t>
            </a:r>
            <a:r>
              <a:rPr lang="hr-HR" i="1" dirty="0" err="1"/>
              <a:t>lex</a:t>
            </a:r>
            <a:r>
              <a:rPr lang="hr-HR" i="1" dirty="0"/>
              <a:t> </a:t>
            </a:r>
            <a:r>
              <a:rPr lang="hr-HR" i="1" dirty="0" smtClean="0"/>
              <a:t>fori</a:t>
            </a:r>
            <a:r>
              <a:rPr lang="hr-HR" dirty="0"/>
              <a:t>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To bi u našem primjeru bilo kada bi sud RH postupao kao nadležan, a </a:t>
            </a:r>
            <a:r>
              <a:rPr lang="hr-HR" dirty="0" err="1" smtClean="0"/>
              <a:t>mlt</a:t>
            </a:r>
            <a:r>
              <a:rPr lang="hr-HR" dirty="0" smtClean="0"/>
              <a:t>. Viktorija ne bi mogla ostvariti uzdržavanje prema pravu R. Irske, tada bi se primjenjivao </a:t>
            </a:r>
            <a:r>
              <a:rPr lang="hr-HR" dirty="0" err="1" smtClean="0"/>
              <a:t>Obz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6250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St.4. – primjena prava zajedničkog državljanstva vjerovnika i obveznika uzdržavanja – </a:t>
            </a:r>
            <a:r>
              <a:rPr lang="hr-HR" dirty="0" err="1" smtClean="0"/>
              <a:t>Obz</a:t>
            </a:r>
            <a:r>
              <a:rPr lang="hr-HR" dirty="0" smtClean="0"/>
              <a:t> u našem slučaju, ako </a:t>
            </a:r>
            <a:r>
              <a:rPr lang="hr-HR" dirty="0" err="1" smtClean="0"/>
              <a:t>mlt</a:t>
            </a:r>
            <a:r>
              <a:rPr lang="hr-HR" dirty="0" smtClean="0"/>
              <a:t>. Viktorija ne bi mogla uzdržavanje ostvariti prema pravu R. Irske kao pravu države njezinog uobičajenog boravišta.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Čl.8. – sporazum o izboru mjerodavnog prava – nije moguće za djecu do 18 godina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Čl.7. – sporazum o izboru </a:t>
            </a:r>
            <a:r>
              <a:rPr lang="hr-HR" dirty="0"/>
              <a:t>mjerodavnog </a:t>
            </a:r>
            <a:r>
              <a:rPr lang="hr-HR" dirty="0" smtClean="0"/>
              <a:t>prava za potrebe određenog postupka – to bi bilo moguće jer nije izričito zabranjeno.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32494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612068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r-HR" dirty="0" smtClean="0"/>
              <a:t>Zaključak za naš primjer:</a:t>
            </a:r>
          </a:p>
          <a:p>
            <a:pPr marL="0" indent="0" algn="just">
              <a:buNone/>
            </a:pPr>
            <a:r>
              <a:rPr lang="hr-HR" b="1" dirty="0" smtClean="0"/>
              <a:t>Mjerodavno pravo po općem pravilu iz čl.3. HP 2007. bilo bi pravo R. Irske.</a:t>
            </a:r>
          </a:p>
          <a:p>
            <a:pPr marL="0" indent="0" algn="just">
              <a:buNone/>
            </a:pPr>
            <a:r>
              <a:rPr lang="hr-HR" b="1" dirty="0" smtClean="0"/>
              <a:t>Prema čl.7. HP 2007. – moglo bi se samo za ovaj postupak , pred sudom, ugovoriti primjena prava RH, sporazum mora biti u pisanom obliku.</a:t>
            </a:r>
          </a:p>
          <a:p>
            <a:pPr marL="0" indent="0" algn="just">
              <a:buNone/>
            </a:pPr>
            <a:r>
              <a:rPr lang="hr-HR" dirty="0" smtClean="0"/>
              <a:t>( tko bi zastupao dijete kao vjerovnika uzdržavanja i temeljem kojeg prava bi se to odredilo ? )</a:t>
            </a:r>
          </a:p>
          <a:p>
            <a:pPr marL="0" indent="0" algn="just">
              <a:buNone/>
            </a:pPr>
            <a:r>
              <a:rPr lang="hr-HR" b="1" dirty="0" smtClean="0"/>
              <a:t>Kao iznimka</a:t>
            </a:r>
            <a:r>
              <a:rPr lang="hr-HR" dirty="0" smtClean="0"/>
              <a:t>, ako temeljem prava R. Irske, </a:t>
            </a:r>
            <a:r>
              <a:rPr lang="hr-HR" dirty="0" err="1" smtClean="0"/>
              <a:t>mlt</a:t>
            </a:r>
            <a:r>
              <a:rPr lang="hr-HR" dirty="0" smtClean="0"/>
              <a:t>. Viktorija ne bi mogla ostvariti pravo na uzdržavanje, temeljem </a:t>
            </a:r>
            <a:r>
              <a:rPr lang="hr-HR" b="1" dirty="0" smtClean="0"/>
              <a:t>čl.4. st.2. HP 2007. ili st.4. istog članka, moglo bi se primijeniti pravo suda RH ( </a:t>
            </a:r>
            <a:r>
              <a:rPr lang="hr-HR" b="1" dirty="0" err="1" smtClean="0"/>
              <a:t>Obz</a:t>
            </a:r>
            <a:r>
              <a:rPr lang="hr-HR" b="1" dirty="0" smtClean="0"/>
              <a:t> )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924955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dirty="0"/>
              <a:t>Primjer  br. 4. </a:t>
            </a:r>
          </a:p>
          <a:p>
            <a:pPr marL="0" indent="0">
              <a:buNone/>
            </a:pPr>
            <a:r>
              <a:rPr lang="hr-HR" b="1" dirty="0"/>
              <a:t>PRIVREMENE MJERE</a:t>
            </a:r>
          </a:p>
          <a:p>
            <a:pPr marL="0" indent="0">
              <a:buNone/>
            </a:pPr>
            <a:r>
              <a:rPr lang="hr-HR" dirty="0"/>
              <a:t>                                      Općinskom sudu u Osijeku </a:t>
            </a:r>
          </a:p>
          <a:p>
            <a:pPr marL="0" indent="0">
              <a:buNone/>
            </a:pPr>
            <a:r>
              <a:rPr lang="hr-HR" dirty="0"/>
              <a:t>      </a:t>
            </a:r>
          </a:p>
          <a:p>
            <a:pPr marL="0" indent="0">
              <a:buNone/>
            </a:pPr>
            <a:r>
              <a:rPr lang="hr-HR" dirty="0"/>
              <a:t>Prijedlog za donošenje privremene mjere 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Predlagatelj: Branko P., OIB: iz Osijeka,</a:t>
            </a:r>
          </a:p>
          <a:p>
            <a:pPr marL="0" indent="0">
              <a:buNone/>
            </a:pPr>
            <a:r>
              <a:rPr lang="hr-HR" dirty="0" err="1"/>
              <a:t>Protustranka</a:t>
            </a:r>
            <a:r>
              <a:rPr lang="hr-HR" dirty="0"/>
              <a:t>: Ana M., OIB: iz Beča, R. Austrija </a:t>
            </a:r>
          </a:p>
          <a:p>
            <a:pPr marL="0" indent="0">
              <a:buNone/>
            </a:pPr>
            <a:r>
              <a:rPr lang="hr-HR" dirty="0"/>
              <a:t>Uz sudjelovanje </a:t>
            </a:r>
            <a:r>
              <a:rPr lang="hr-HR" dirty="0" err="1"/>
              <a:t>mlt</a:t>
            </a:r>
            <a:r>
              <a:rPr lang="hr-HR" dirty="0"/>
              <a:t>. Davora M. P. </a:t>
            </a:r>
            <a:r>
              <a:rPr lang="hr-HR" dirty="0" smtClean="0"/>
              <a:t>koji stanuje sa majkom u Beču.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Predlaže da dijete stanuje sa ocem na adresi u Osijeku, a sa majkom održava osobne odnose.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96881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      Može </a:t>
            </a:r>
            <a:r>
              <a:rPr lang="hr-HR" dirty="0"/>
              <a:t>li </a:t>
            </a:r>
            <a:r>
              <a:rPr lang="hr-HR" dirty="0" smtClean="0"/>
              <a:t>sud u Osijeku donijeti </a:t>
            </a:r>
            <a:r>
              <a:rPr lang="hr-HR" dirty="0"/>
              <a:t>predloženu privremenu mjeru</a:t>
            </a:r>
            <a:r>
              <a:rPr lang="hr-HR" dirty="0" smtClean="0"/>
              <a:t>?</a:t>
            </a:r>
          </a:p>
          <a:p>
            <a:pPr marL="0" indent="0">
              <a:buNone/>
            </a:pPr>
            <a:r>
              <a:rPr lang="hr-HR" dirty="0" smtClean="0"/>
              <a:t>Dijete ima uobičajeno boravište u R. Austriji – opća nadležnost temeljem čl.7. Uredbe Bruxelles II b/</a:t>
            </a:r>
            <a:r>
              <a:rPr lang="hr-HR" dirty="0" err="1" smtClean="0"/>
              <a:t>ter</a:t>
            </a:r>
            <a:r>
              <a:rPr lang="hr-HR" dirty="0" smtClean="0"/>
              <a:t> je R. Austrije</a:t>
            </a:r>
          </a:p>
          <a:p>
            <a:pPr marL="0" indent="0">
              <a:buNone/>
            </a:pPr>
            <a:r>
              <a:rPr lang="hr-HR" dirty="0" smtClean="0"/>
              <a:t>Temeljem čl.15. </a:t>
            </a:r>
            <a:r>
              <a:rPr lang="hr-HR" dirty="0"/>
              <a:t>Uredbe Bruxelles II b/</a:t>
            </a:r>
            <a:r>
              <a:rPr lang="hr-HR" dirty="0" err="1"/>
              <a:t>ter</a:t>
            </a:r>
            <a:r>
              <a:rPr lang="hr-HR" dirty="0"/>
              <a:t> je R. </a:t>
            </a:r>
            <a:r>
              <a:rPr lang="hr-HR" dirty="0" smtClean="0"/>
              <a:t>Austrije – privremenu mjeru sud RH može donijeti </a:t>
            </a:r>
            <a:r>
              <a:rPr lang="hr-HR" b="1" dirty="0" smtClean="0"/>
              <a:t>jedino u slučaju da se dijete nalazi na području RH. </a:t>
            </a:r>
          </a:p>
          <a:p>
            <a:pPr marL="0" indent="0">
              <a:buNone/>
            </a:pPr>
            <a:r>
              <a:rPr lang="hr-HR" b="1" dirty="0" smtClean="0"/>
              <a:t>Sud u Osijeku nema nadležnost za postupanje.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30250154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9046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Primjer br. 2.:</a:t>
            </a:r>
          </a:p>
          <a:p>
            <a:pPr marL="0" indent="0">
              <a:buNone/>
            </a:pPr>
            <a:r>
              <a:rPr lang="hr-HR" b="1" dirty="0" smtClean="0"/>
              <a:t>ZAŠTITNA MJERA U NADLEŽNOSTI SUDA</a:t>
            </a:r>
          </a:p>
          <a:p>
            <a:pPr marL="0" indent="0" algn="just">
              <a:buNone/>
            </a:pPr>
            <a:r>
              <a:rPr lang="hr-HR" dirty="0" smtClean="0"/>
              <a:t>       </a:t>
            </a:r>
            <a:r>
              <a:rPr lang="hr-HR" dirty="0" err="1" smtClean="0"/>
              <a:t>Mlt</a:t>
            </a:r>
            <a:r>
              <a:rPr lang="hr-HR" dirty="0" smtClean="0"/>
              <a:t>. </a:t>
            </a:r>
            <a:r>
              <a:rPr lang="hr-HR" dirty="0" err="1" smtClean="0"/>
              <a:t>Anabela</a:t>
            </a:r>
            <a:r>
              <a:rPr lang="hr-HR" dirty="0" smtClean="0"/>
              <a:t>, rođena je 15.01.2014. u Francuskoj, </a:t>
            </a:r>
            <a:r>
              <a:rPr lang="hr-HR" b="1" dirty="0" smtClean="0"/>
              <a:t>državljanka je R. Francuske</a:t>
            </a:r>
            <a:r>
              <a:rPr lang="hr-HR" dirty="0" smtClean="0"/>
              <a:t>, ima </a:t>
            </a:r>
            <a:r>
              <a:rPr lang="hr-HR" b="1" dirty="0" smtClean="0"/>
              <a:t>uobičajeno boravište u Francuskoj</a:t>
            </a:r>
            <a:r>
              <a:rPr lang="hr-HR" dirty="0" smtClean="0"/>
              <a:t> gdje živi sa </a:t>
            </a:r>
            <a:r>
              <a:rPr lang="hr-HR" b="1" dirty="0" smtClean="0"/>
              <a:t>ocem koji je Francuski državljanin</a:t>
            </a:r>
            <a:r>
              <a:rPr lang="hr-HR" dirty="0" smtClean="0"/>
              <a:t> i </a:t>
            </a:r>
            <a:r>
              <a:rPr lang="hr-HR" b="1" dirty="0" smtClean="0"/>
              <a:t>majkom</a:t>
            </a:r>
            <a:r>
              <a:rPr lang="hr-HR" dirty="0" smtClean="0"/>
              <a:t> koja je </a:t>
            </a:r>
            <a:r>
              <a:rPr lang="hr-HR" b="1" dirty="0" smtClean="0"/>
              <a:t>državljanka RH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      Za vrijeme  ljetnih praznika koje sa roditeljima provodi u RH, roditelji ostavljaju </a:t>
            </a:r>
            <a:r>
              <a:rPr lang="hr-HR" dirty="0" err="1" smtClean="0"/>
              <a:t>Anabelu</a:t>
            </a:r>
            <a:r>
              <a:rPr lang="hr-HR" dirty="0" smtClean="0"/>
              <a:t> samu u hotelu, opijaju se i nestaju na nekoliko dana.</a:t>
            </a:r>
          </a:p>
          <a:p>
            <a:pPr marL="0" indent="0" algn="just">
              <a:buNone/>
            </a:pPr>
            <a:r>
              <a:rPr lang="hr-HR" dirty="0" smtClean="0"/>
              <a:t>Osoblje hotela o tome obavještava policiju, a ona nadležni područni ured </a:t>
            </a:r>
            <a:r>
              <a:rPr lang="hr-HR" b="1" dirty="0" smtClean="0"/>
              <a:t>HZSR-a</a:t>
            </a:r>
            <a:r>
              <a:rPr lang="hr-HR" dirty="0" smtClean="0"/>
              <a:t> koji donosi </a:t>
            </a:r>
            <a:r>
              <a:rPr lang="hr-HR" b="1" dirty="0" smtClean="0"/>
              <a:t>žurnu mjeru izdvajanja </a:t>
            </a:r>
            <a:r>
              <a:rPr lang="hr-HR" dirty="0" smtClean="0"/>
              <a:t>djeteta iz obitelji i smješta je u ustanovu socijalne skrbi. </a:t>
            </a:r>
          </a:p>
          <a:p>
            <a:pPr marL="0" indent="0" algn="just">
              <a:buNone/>
            </a:pPr>
            <a:r>
              <a:rPr lang="hr-HR" dirty="0" smtClean="0"/>
              <a:t>Potom podnose mjesno nadležnom sudu </a:t>
            </a:r>
            <a:r>
              <a:rPr lang="hr-HR" b="1" dirty="0" smtClean="0"/>
              <a:t>prijedlog za donošenje mjere privremenog povjeravanja djeteta ustanovi socijalne skrbi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24402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hr-HR" b="1" dirty="0" smtClean="0"/>
              <a:t>Temeljem kojih instrumenta MPP- će sud postupati u ovom postupku ?</a:t>
            </a:r>
          </a:p>
          <a:p>
            <a:pPr marL="0" indent="0" algn="just">
              <a:buNone/>
            </a:pPr>
            <a:r>
              <a:rPr lang="hr-HR" dirty="0" smtClean="0"/>
              <a:t>1. Nadležnost? </a:t>
            </a:r>
          </a:p>
          <a:p>
            <a:pPr marL="0" indent="0" algn="just">
              <a:buNone/>
            </a:pPr>
            <a:r>
              <a:rPr lang="hr-HR" dirty="0" smtClean="0"/>
              <a:t>2. Mjerodavno pravo ?</a:t>
            </a:r>
          </a:p>
          <a:p>
            <a:pPr marL="0" indent="0" algn="just">
              <a:buNone/>
            </a:pPr>
            <a:r>
              <a:rPr lang="hr-HR" dirty="0" smtClean="0"/>
              <a:t>3. Može li sud donijeti i ostale zaštitne mjere, na </a:t>
            </a:r>
            <a:r>
              <a:rPr lang="hr-HR" dirty="0" err="1" smtClean="0"/>
              <a:t>pr</a:t>
            </a:r>
            <a:r>
              <a:rPr lang="hr-HR" dirty="0" smtClean="0"/>
              <a:t>: zaštitnu mjeru oduzimanja prava roditeljima na stanovanje sa njihovim djetetom i povjeriti dijete na svakodnevnu skrb ustanovi socijalne skrbi na rok do godine dana </a:t>
            </a:r>
          </a:p>
          <a:p>
            <a:pPr marL="0" indent="0" algn="just">
              <a:buNone/>
            </a:pPr>
            <a:r>
              <a:rPr lang="hr-HR" dirty="0" smtClean="0"/>
              <a:t>4. Koja je obaveza suda u slučaju donošenja zaštitnih mjera u postupcima sa prekograničnim elementom?</a:t>
            </a:r>
          </a:p>
          <a:p>
            <a:pPr marL="0" indent="0">
              <a:buNone/>
            </a:pPr>
            <a:r>
              <a:rPr lang="hr-HR" dirty="0" smtClean="0"/>
              <a:t>5. Hoće li se djetetu ustaliti uobičajeno boravište u RH 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343793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Ad. 1. Nadležnost </a:t>
            </a:r>
            <a:r>
              <a:rPr lang="hr-HR" dirty="0" smtClean="0"/>
              <a:t>– </a:t>
            </a:r>
            <a:r>
              <a:rPr lang="hr-HR" b="1" dirty="0" smtClean="0"/>
              <a:t>sud RH </a:t>
            </a:r>
            <a:r>
              <a:rPr lang="hr-HR" dirty="0" smtClean="0"/>
              <a:t>( dijete se u trenutku podnošenja prijedloga nalazi u RH iako ima uobičajeno boravište u Francuskoj i radi se o izuzetno hitnom postupanju )</a:t>
            </a:r>
          </a:p>
          <a:p>
            <a:pPr marL="0" indent="0">
              <a:buNone/>
            </a:pPr>
            <a:r>
              <a:rPr lang="hr-HR" dirty="0" smtClean="0"/>
              <a:t>-  čl.57.st.1.ZMPP-a </a:t>
            </a:r>
            <a:endParaRPr lang="hr-HR" dirty="0"/>
          </a:p>
          <a:p>
            <a:pPr>
              <a:buFontTx/>
              <a:buChar char="-"/>
            </a:pPr>
            <a:r>
              <a:rPr lang="hr-HR" dirty="0" smtClean="0"/>
              <a:t>čl.15. st.1.a) Uredbe Bruxelles II b/</a:t>
            </a:r>
            <a:r>
              <a:rPr lang="hr-HR" dirty="0" err="1" smtClean="0"/>
              <a:t>ter</a:t>
            </a:r>
            <a:r>
              <a:rPr lang="hr-HR" dirty="0" smtClean="0"/>
              <a:t>  </a:t>
            </a:r>
          </a:p>
          <a:p>
            <a:pPr marL="0" indent="0">
              <a:buNone/>
            </a:pPr>
            <a:r>
              <a:rPr lang="hr-HR" b="1" dirty="0" smtClean="0"/>
              <a:t>Ad 2. Mjerodavno pravo </a:t>
            </a:r>
            <a:r>
              <a:rPr lang="hr-HR" dirty="0" smtClean="0"/>
              <a:t>– </a:t>
            </a:r>
            <a:r>
              <a:rPr lang="hr-HR" b="1" dirty="0" smtClean="0"/>
              <a:t>pravo RH</a:t>
            </a:r>
          </a:p>
          <a:p>
            <a:pPr>
              <a:buFontTx/>
              <a:buChar char="-"/>
            </a:pPr>
            <a:r>
              <a:rPr lang="hr-HR" dirty="0" smtClean="0"/>
              <a:t>čl.44.st.1. ZMPP-a upućuje na primjenu HK 1996.</a:t>
            </a:r>
          </a:p>
          <a:p>
            <a:pPr>
              <a:buFontTx/>
              <a:buChar char="-"/>
            </a:pPr>
            <a:r>
              <a:rPr lang="hr-HR" dirty="0" smtClean="0"/>
              <a:t>Čl.15. HK 1996. ( povezano sa čl.11. HK 1996. )</a:t>
            </a:r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268456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 smtClean="0"/>
              <a:t>Ad.3. Koje zaštitne mjere može sud donijeti – </a:t>
            </a:r>
          </a:p>
          <a:p>
            <a:pPr marL="0" indent="0" algn="just">
              <a:buNone/>
            </a:pPr>
            <a:r>
              <a:rPr lang="hr-HR" b="1" dirty="0" smtClean="0"/>
              <a:t>Čl.11. HK 1996. i čl.15. Uredbe </a:t>
            </a:r>
            <a:r>
              <a:rPr lang="hr-HR" dirty="0" smtClean="0"/>
              <a:t>iste ograničava samo u smislu da se odnose na dijete koje je tog trenutka u državi koja poduzima mjere – dakle mogao bi sud donijeti i sve ostale mjere ako bi iste štitile najbolji interes djeteta i to u vrlo hitnom postupku.</a:t>
            </a:r>
          </a:p>
          <a:p>
            <a:pPr marL="0" indent="0" algn="just">
              <a:buNone/>
            </a:pPr>
            <a:r>
              <a:rPr lang="hr-HR" dirty="0" smtClean="0"/>
              <a:t>Međutim iz </a:t>
            </a:r>
            <a:r>
              <a:rPr lang="hr-HR" b="1" dirty="0" smtClean="0"/>
              <a:t>st. 2. i 3. čl.11. HK 1996. i čl.15. st.2. i 3. Uredbe </a:t>
            </a:r>
            <a:r>
              <a:rPr lang="hr-HR" dirty="0" smtClean="0"/>
              <a:t>vidi se njihovo ograničeno trajanje pa je u tom smislu posebno upitno donošenje mjere lišenja prava na roditeljsku skrb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0330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VAŽNO ZA PRIMJNU</a:t>
            </a:r>
            <a:r>
              <a:rPr lang="hr-HR" dirty="0"/>
              <a:t> </a:t>
            </a:r>
            <a:r>
              <a:rPr lang="hr-HR" b="1" dirty="0" smtClean="0"/>
              <a:t>UREDBI EU:</a:t>
            </a: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r>
              <a:rPr lang="hr-HR" dirty="0" smtClean="0"/>
              <a:t>Postoje samo dvije države članice EU koje u instrumentima EU-a sudjeluju na drugačiji način: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b="1" dirty="0" smtClean="0"/>
              <a:t>DANSKA – ne sudjeluje </a:t>
            </a:r>
            <a:r>
              <a:rPr lang="hr-HR" dirty="0" smtClean="0"/>
              <a:t>u primjeni većine uredb</a:t>
            </a:r>
            <a:r>
              <a:rPr lang="hr-HR" b="1" dirty="0" smtClean="0"/>
              <a:t>i</a:t>
            </a:r>
          </a:p>
          <a:p>
            <a:pPr marL="0" indent="0">
              <a:buNone/>
            </a:pPr>
            <a:r>
              <a:rPr lang="hr-HR" b="1" dirty="0" smtClean="0"/>
              <a:t>IRSKA – sudjeluje </a:t>
            </a:r>
            <a:r>
              <a:rPr lang="hr-HR" dirty="0" smtClean="0"/>
              <a:t>u primjeni većine uredbi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smtClean="0"/>
              <a:t>Provjeriti na e-</a:t>
            </a:r>
            <a:r>
              <a:rPr lang="hr-HR" b="1" dirty="0" err="1" smtClean="0"/>
              <a:t>justice</a:t>
            </a:r>
            <a:r>
              <a:rPr lang="hr-HR" b="1" dirty="0" smtClean="0"/>
              <a:t> portalu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5080506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Ad. 4</a:t>
            </a:r>
            <a:r>
              <a:rPr lang="hr-HR" dirty="0"/>
              <a:t>. Koja je </a:t>
            </a:r>
            <a:r>
              <a:rPr lang="hr-HR" b="1" dirty="0"/>
              <a:t>obaveza suda </a:t>
            </a:r>
            <a:r>
              <a:rPr lang="hr-HR" dirty="0"/>
              <a:t>u slučaju donošenja zaštitnih mjera u postupcima sa prekograničnim </a:t>
            </a:r>
            <a:r>
              <a:rPr lang="hr-HR" dirty="0" smtClean="0"/>
              <a:t>elementom?</a:t>
            </a:r>
          </a:p>
          <a:p>
            <a:pPr marL="0" indent="0">
              <a:buNone/>
            </a:pPr>
            <a:r>
              <a:rPr lang="hr-HR" dirty="0" smtClean="0"/>
              <a:t>Propisana </a:t>
            </a:r>
            <a:r>
              <a:rPr lang="hr-HR" b="1" dirty="0" smtClean="0"/>
              <a:t>čl.15. st.2. Uredbe B II b </a:t>
            </a:r>
            <a:r>
              <a:rPr lang="hr-HR" dirty="0" smtClean="0"/>
              <a:t>i </a:t>
            </a:r>
            <a:r>
              <a:rPr lang="hr-HR" b="1" dirty="0" smtClean="0"/>
              <a:t>čl.11.st2. HK 1996</a:t>
            </a:r>
            <a:r>
              <a:rPr lang="hr-HR" dirty="0" smtClean="0"/>
              <a:t>. -  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sud </a:t>
            </a:r>
            <a:r>
              <a:rPr lang="hr-HR" dirty="0"/>
              <a:t>koji je </a:t>
            </a:r>
            <a:r>
              <a:rPr lang="hr-HR" dirty="0" smtClean="0"/>
              <a:t>donio zaštitnu mjeru </a:t>
            </a:r>
            <a:r>
              <a:rPr lang="hr-HR" b="1" dirty="0" smtClean="0"/>
              <a:t>obavješćuje </a:t>
            </a:r>
            <a:r>
              <a:rPr lang="hr-HR" b="1" dirty="0"/>
              <a:t>bez odgode</a:t>
            </a:r>
            <a:r>
              <a:rPr lang="hr-HR" dirty="0"/>
              <a:t> sud ili nadležno tijelo države članice koje je nadležno </a:t>
            </a:r>
            <a:r>
              <a:rPr lang="hr-HR" dirty="0" smtClean="0"/>
              <a:t>prema uobičajenom boravištu djeteta ( u našem primjeru sud R. Francuske) </a:t>
            </a:r>
          </a:p>
          <a:p>
            <a:pPr marL="0" indent="0">
              <a:buNone/>
            </a:pPr>
            <a:r>
              <a:rPr lang="hr-HR" dirty="0" smtClean="0"/>
              <a:t>- Neposredno ( putem kontakt suca IHNJ ili kontakt točke EJN ) ili putem Središnjeg tijela RH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07748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 smtClean="0"/>
              <a:t>Ad. 5</a:t>
            </a:r>
            <a:r>
              <a:rPr lang="hr-HR" dirty="0"/>
              <a:t>. </a:t>
            </a:r>
            <a:r>
              <a:rPr lang="hr-HR" dirty="0" smtClean="0"/>
              <a:t> Hoće </a:t>
            </a:r>
            <a:r>
              <a:rPr lang="hr-HR" dirty="0"/>
              <a:t>li se djetetu ustaliti uobičajeno boravište u RH </a:t>
            </a:r>
            <a:r>
              <a:rPr lang="hr-HR" dirty="0" smtClean="0"/>
              <a:t>za vrijeme trajanja zaštitne mjere?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-   Ako uzmemo u obzir ograničeno trajanje zaštitnih mjera ( u primjeru je mjera privremenog povjeravanja koja traje 30 dana i može se produžiti samo za daljnjih 30 dana ) uobičajeno boravište djeteta u RH se neće ustaliti, pa čak niti donošenjem mjera koje imaju dulje trajanje – to bi bilo protivno svrsi čl.11.HK1996. ili čl.15. B II b/</a:t>
            </a:r>
            <a:r>
              <a:rPr lang="hr-HR" dirty="0" err="1" smtClean="0"/>
              <a:t>ter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93733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 smtClean="0"/>
              <a:t> </a:t>
            </a:r>
            <a:r>
              <a:rPr lang="hr-HR" b="1" dirty="0" smtClean="0"/>
              <a:t>Primjer br. 3. </a:t>
            </a:r>
          </a:p>
          <a:p>
            <a:pPr marL="0" indent="0">
              <a:buNone/>
            </a:pPr>
            <a:r>
              <a:rPr lang="hr-HR" b="1" dirty="0" smtClean="0"/>
              <a:t>POSTUPAK LIŠENJA/VRAĆANJA POSLOVNE SPOSOBNOSTI</a:t>
            </a:r>
          </a:p>
          <a:p>
            <a:pPr marL="0" indent="0" algn="just">
              <a:buNone/>
            </a:pPr>
            <a:r>
              <a:rPr lang="hr-HR" dirty="0" smtClean="0"/>
              <a:t>Područni ured HZSR-a 2025. podnosi prijedlog sudu RH za lišenje/vraćanje poslovne sposobnosti B.B., rođenog 1970., koji je hrvatski državljanin, koji je u potpunosti lišen poslovne sposobnosti rješenjem suda RH 1995. godine.</a:t>
            </a:r>
          </a:p>
          <a:p>
            <a:pPr marL="0" indent="0" algn="just">
              <a:buNone/>
            </a:pPr>
            <a:r>
              <a:rPr lang="hr-HR" dirty="0" smtClean="0"/>
              <a:t>Kako nije u mogućnosti samostalno brinuti o sebi, njegovi roditelji koji žive u Nizozemskoj, smjestili su ga u ustanovu socijalne skrbi u Nizozemskoj 2000.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84062625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6336704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AutoNum type="arabicPeriod"/>
            </a:pPr>
            <a:r>
              <a:rPr lang="hr-HR" dirty="0" smtClean="0"/>
              <a:t>Ima li sud RH nadležnost za postupanje u ovom predmetu?</a:t>
            </a:r>
          </a:p>
          <a:p>
            <a:pPr marL="514350" indent="-514350" algn="just">
              <a:buAutoNum type="arabicPeriod"/>
            </a:pPr>
            <a:r>
              <a:rPr lang="hr-HR" dirty="0"/>
              <a:t> </a:t>
            </a:r>
            <a:r>
              <a:rPr lang="hr-HR" dirty="0" smtClean="0"/>
              <a:t>Ako ima, koje će pravo, kao mjerodavno pravo, primijeniti ? </a:t>
            </a:r>
          </a:p>
          <a:p>
            <a:pPr marL="514350" indent="-514350" algn="just">
              <a:buAutoNum type="arabicPeriod"/>
            </a:pPr>
            <a:endParaRPr lang="hr-HR" dirty="0"/>
          </a:p>
          <a:p>
            <a:pPr marL="0" indent="0" algn="just">
              <a:buNone/>
            </a:pPr>
            <a:r>
              <a:rPr lang="hr-HR" b="1" dirty="0" smtClean="0"/>
              <a:t>Ad.1.</a:t>
            </a:r>
            <a:r>
              <a:rPr lang="hr-HR" dirty="0" smtClean="0"/>
              <a:t> – </a:t>
            </a:r>
            <a:r>
              <a:rPr lang="hr-HR" b="1" dirty="0" smtClean="0"/>
              <a:t>čl.47. ZMPP-a </a:t>
            </a:r>
            <a:r>
              <a:rPr lang="hr-HR" dirty="0" smtClean="0"/>
              <a:t>– hrvatsko državljanstvo osobe o kojoj se vodi statusni postupak – </a:t>
            </a:r>
            <a:r>
              <a:rPr lang="hr-HR" b="1" dirty="0" smtClean="0"/>
              <a:t>sud RH ima nadležnost  </a:t>
            </a:r>
          </a:p>
          <a:p>
            <a:pPr marL="0" indent="0" algn="just">
              <a:buNone/>
            </a:pPr>
            <a:r>
              <a:rPr lang="hr-HR" b="1" dirty="0" smtClean="0"/>
              <a:t>Ad. 2. </a:t>
            </a:r>
            <a:r>
              <a:rPr lang="hr-HR" dirty="0" smtClean="0"/>
              <a:t>– </a:t>
            </a:r>
            <a:r>
              <a:rPr lang="hr-HR" b="1" dirty="0" smtClean="0"/>
              <a:t>čl.16. ZMPP-a </a:t>
            </a:r>
            <a:r>
              <a:rPr lang="hr-HR" dirty="0" smtClean="0"/>
              <a:t>- za </a:t>
            </a:r>
            <a:r>
              <a:rPr lang="hr-HR" dirty="0"/>
              <a:t>pretpostavke za lišenje i vraćanje poslovne </a:t>
            </a:r>
            <a:r>
              <a:rPr lang="hr-HR" dirty="0" smtClean="0"/>
              <a:t>sposobnosti, </a:t>
            </a:r>
            <a:r>
              <a:rPr lang="hr-HR" dirty="0"/>
              <a:t>mjerodavno je pravo države u kojoj osoba o čijoj se poslovnoj sposobnosti </a:t>
            </a:r>
            <a:r>
              <a:rPr lang="hr-HR" dirty="0" smtClean="0"/>
              <a:t>odlučuje ima </a:t>
            </a:r>
            <a:r>
              <a:rPr lang="hr-HR" dirty="0"/>
              <a:t>uobičajeno </a:t>
            </a:r>
            <a:r>
              <a:rPr lang="hr-HR" dirty="0" smtClean="0"/>
              <a:t>boravište – </a:t>
            </a:r>
            <a:r>
              <a:rPr lang="hr-HR" b="1" dirty="0" smtClean="0"/>
              <a:t>Nizozemsko pravo</a:t>
            </a:r>
          </a:p>
          <a:p>
            <a:pPr marL="0" indent="0" algn="just">
              <a:buNone/>
            </a:pPr>
            <a:r>
              <a:rPr lang="hr-HR" b="1" dirty="0" smtClean="0"/>
              <a:t>-        čl.14. st.1. ZMPP-a </a:t>
            </a:r>
            <a:r>
              <a:rPr lang="hr-HR" dirty="0" smtClean="0"/>
              <a:t>- za </a:t>
            </a:r>
            <a:r>
              <a:rPr lang="hr-HR" dirty="0"/>
              <a:t>pravnu i poslovnu sposobnost fizičke osobe mjerodavno je pravo države čiji je ona </a:t>
            </a:r>
            <a:r>
              <a:rPr lang="hr-HR" dirty="0" smtClean="0"/>
              <a:t>državljanin – </a:t>
            </a:r>
            <a:r>
              <a:rPr lang="hr-HR" b="1" dirty="0" smtClean="0"/>
              <a:t>pravo RH</a:t>
            </a:r>
            <a:endParaRPr lang="hr-HR" b="1" dirty="0"/>
          </a:p>
          <a:p>
            <a:pPr marL="0" indent="0">
              <a:buNone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32088843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dirty="0" smtClean="0"/>
              <a:t>      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sz="6600" b="1" dirty="0" smtClean="0"/>
              <a:t>HVALA</a:t>
            </a:r>
            <a:endParaRPr lang="hr-HR" sz="6600" b="1" dirty="0"/>
          </a:p>
        </p:txBody>
      </p:sp>
    </p:spTree>
    <p:extLst>
      <p:ext uri="{BB962C8B-B14F-4D97-AF65-F5344CB8AC3E}">
        <p14:creationId xmlns:p14="http://schemas.microsoft.com/office/powerpoint/2010/main" val="75732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PRIMJENA  ZMPP-a – u primjeni od 29.01.2019.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5693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 smtClean="0"/>
              <a:t>        Uredbe ( EU ) te eventualno drugi pravni instrumenti na koje direktno upućuje ZMPP u svojim člancima, </a:t>
            </a:r>
            <a:r>
              <a:rPr lang="hr-HR" b="1" dirty="0" smtClean="0"/>
              <a:t>ako su u međuvremenu zamijenjene ili izmijenjene, primjenjuju se ti novi  instrumenti</a:t>
            </a:r>
            <a:r>
              <a:rPr lang="hr-HR" dirty="0" smtClean="0"/>
              <a:t>.  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   UVIJEK SE MORA PROVJERIT ODGOVARA LI ČLANAK ILI STAVAK STARE UREDBE ČLANKU NOVE UREDBE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8383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6048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NA PRIMJER:</a:t>
            </a:r>
          </a:p>
          <a:p>
            <a:pPr marL="0" indent="0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 smtClean="0"/>
              <a:t>   Čl.48. st.1. ZMPP-a upućuje na Uredbu (EZ) br. 2201/2003 koja je zamijenjena Uredbom (EU) br. 2019/1111 i koja se primjenjuje od 01.08.2022. </a:t>
            </a:r>
          </a:p>
          <a:p>
            <a:pPr marL="0" indent="0" algn="just">
              <a:buNone/>
            </a:pPr>
            <a:r>
              <a:rPr lang="hr-HR" dirty="0" smtClean="0"/>
              <a:t>   Čl.48. st.2. ZMPP-a upućuje na supsidijarnu primjenu sukladno čl.7. Uredbe </a:t>
            </a:r>
            <a:r>
              <a:rPr lang="hr-HR" dirty="0"/>
              <a:t>(EZ) br. </a:t>
            </a:r>
            <a:r>
              <a:rPr lang="hr-HR" dirty="0" smtClean="0"/>
              <a:t>2201/2003.</a:t>
            </a:r>
          </a:p>
          <a:p>
            <a:pPr marL="0" indent="0" algn="just">
              <a:buNone/>
            </a:pPr>
            <a:r>
              <a:rPr lang="hr-HR" dirty="0" smtClean="0"/>
              <a:t>U Uredbi </a:t>
            </a:r>
            <a:r>
              <a:rPr lang="hr-HR" dirty="0"/>
              <a:t>(EU) br. </a:t>
            </a:r>
            <a:r>
              <a:rPr lang="hr-HR" dirty="0" smtClean="0"/>
              <a:t>2019/1111 to je područje obuhvaćeno čl.6. iste Uredbe.</a:t>
            </a:r>
          </a:p>
          <a:p>
            <a:pPr marL="0" indent="0" algn="just">
              <a:buNone/>
            </a:pPr>
            <a:r>
              <a:rPr lang="hr-HR" dirty="0" smtClean="0"/>
              <a:t>Znači: umjesto čl.7. treba provjeriti što piše u čl.6. nove uredbe.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669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1656184"/>
          </a:xfrm>
        </p:spPr>
        <p:txBody>
          <a:bodyPr/>
          <a:lstStyle/>
          <a:p>
            <a:r>
              <a:rPr lang="hr-HR" b="1" dirty="0" smtClean="0"/>
              <a:t>Primjer 1.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2780928"/>
            <a:ext cx="8291264" cy="3345235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</a:t>
            </a:r>
            <a:r>
              <a:rPr lang="hr-HR" sz="4000" dirty="0" smtClean="0"/>
              <a:t>PRIJEDLOG    </a:t>
            </a:r>
          </a:p>
          <a:p>
            <a:pPr marL="0" indent="0">
              <a:buNone/>
            </a:pPr>
            <a:r>
              <a:rPr lang="hr-HR" sz="4000" dirty="0"/>
              <a:t> </a:t>
            </a:r>
            <a:r>
              <a:rPr lang="hr-HR" sz="4000" dirty="0" smtClean="0"/>
              <a:t>     ZA SPORAZUMNI RAZVOD BRAKA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302502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err="1" smtClean="0"/>
              <a:t>Predlagateljica</a:t>
            </a:r>
            <a:r>
              <a:rPr lang="hr-HR" dirty="0" smtClean="0"/>
              <a:t>: PETRA HORVAT, OIB: 11111111111 iz Zagreba, Goljak 122 </a:t>
            </a:r>
          </a:p>
          <a:p>
            <a:pPr marL="0" indent="0">
              <a:buNone/>
            </a:pPr>
            <a:r>
              <a:rPr lang="hr-HR" dirty="0" smtClean="0"/>
              <a:t>Predlagatelj: IVAN HORVAT, OIB: 22222222222 iz </a:t>
            </a:r>
            <a:r>
              <a:rPr lang="hr-HR" dirty="0"/>
              <a:t>Zagreba, Goljak 122 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Brak sklopili u Osijeku 10.10.2013., </a:t>
            </a:r>
          </a:p>
          <a:p>
            <a:pPr marL="0" indent="0">
              <a:buNone/>
            </a:pPr>
            <a:r>
              <a:rPr lang="hr-HR" dirty="0" smtClean="0"/>
              <a:t>nemaju maloljetne djece, predlažu razvesti brak 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U prilogu: vjenčani list – u njemu navedeno da su stranke državljani RH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26820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3871</Words>
  <Application>Microsoft Office PowerPoint</Application>
  <PresentationFormat>Prikaz na zaslonu (4:3)</PresentationFormat>
  <Paragraphs>340</Paragraphs>
  <Slides>54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54</vt:i4>
      </vt:variant>
    </vt:vector>
  </HeadingPairs>
  <TitlesOfParts>
    <vt:vector size="55" baseType="lpstr">
      <vt:lpstr>Tema sustava Office</vt:lpstr>
      <vt:lpstr>PRIMJENA  INSTRUMENATA MPP-a  u postupcima u kojima se primjenjuju odredbe obiteljskog prava</vt:lpstr>
      <vt:lpstr>ZAŠTO MORAMO PRIMJENJIVATI INSTRUMENTE MPP-a?</vt:lpstr>
      <vt:lpstr>PowerPointova prezentacija</vt:lpstr>
      <vt:lpstr>PowerPointova prezentacija</vt:lpstr>
      <vt:lpstr>PowerPointova prezentacija</vt:lpstr>
      <vt:lpstr>PRIMJENA  ZMPP-a – u primjeni od 29.01.2019.</vt:lpstr>
      <vt:lpstr>PowerPointova prezentacija</vt:lpstr>
      <vt:lpstr>Primjer 1.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U slučaju sporazumnog razvoda braka: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PRIMJERI ZA VJEŽBU:</vt:lpstr>
      <vt:lpstr>PowerPointova prezentacija</vt:lpstr>
      <vt:lpstr>PowerPointova prezentacija</vt:lpstr>
      <vt:lpstr>PowerPointova prezentacija</vt:lpstr>
      <vt:lpstr>Primjer 2.</vt:lpstr>
      <vt:lpstr>PowerPointova prezentacija</vt:lpstr>
      <vt:lpstr>PowerPointova prezentacija</vt:lpstr>
      <vt:lpstr>PowerPointova prezentacija</vt:lpstr>
      <vt:lpstr>PRIMJERI ZA VJEŽBU: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MPRH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 INSTRUMENATA MPP-a  u postupcima u kojima se primjenjuju odredbe obiteljskog prava</dc:title>
  <dc:creator>Korisnik</dc:creator>
  <cp:lastModifiedBy>Tijana Kokić</cp:lastModifiedBy>
  <cp:revision>130</cp:revision>
  <dcterms:created xsi:type="dcterms:W3CDTF">2025-12-13T09:18:55Z</dcterms:created>
  <dcterms:modified xsi:type="dcterms:W3CDTF">2025-12-16T09:06:13Z</dcterms:modified>
</cp:coreProperties>
</file>